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16"/>
  </p:notesMasterIdLst>
  <p:sldIdLst>
    <p:sldId id="256" r:id="rId2"/>
    <p:sldId id="258" r:id="rId3"/>
    <p:sldId id="261" r:id="rId4"/>
    <p:sldId id="554" r:id="rId5"/>
    <p:sldId id="300" r:id="rId6"/>
    <p:sldId id="259" r:id="rId7"/>
    <p:sldId id="260" r:id="rId8"/>
    <p:sldId id="296" r:id="rId9"/>
    <p:sldId id="557" r:id="rId10"/>
    <p:sldId id="550" r:id="rId11"/>
    <p:sldId id="301" r:id="rId12"/>
    <p:sldId id="298" r:id="rId13"/>
    <p:sldId id="262" r:id="rId14"/>
    <p:sldId id="555" r:id="rId15"/>
  </p:sldIdLst>
  <p:sldSz cx="9144000" cy="5143500" type="screen16x9"/>
  <p:notesSz cx="9144000" cy="5143500"/>
  <p:embeddedFontLst>
    <p:embeddedFont>
      <p:font typeface="Calibri" panose="020F0502020204030204" pitchFamily="34" charset="0"/>
      <p:regular r:id="rId17"/>
      <p:bold r:id="rId18"/>
      <p:italic r:id="rId19"/>
      <p:boldItalic r:id="rId20"/>
    </p:embeddedFont>
    <p:embeddedFont>
      <p:font typeface="Montserrat" panose="00000500000000000000" pitchFamily="2" charset="-52"/>
      <p:regular r:id="rId21"/>
      <p:bold r:id="rId22"/>
      <p:italic r:id="rId23"/>
      <p:boldItalic r:id="rId24"/>
    </p:embeddedFont>
    <p:embeddedFont>
      <p:font typeface="Tahoma" panose="020B0604030504040204" pitchFamily="34" charset="0"/>
      <p:regular r:id="rId25"/>
      <p:bold r:id="rId26"/>
    </p:embeddedFont>
    <p:embeddedFont>
      <p:font typeface="Verdana" panose="020B0604030504040204" pitchFamily="34" charset="0"/>
      <p:regular r:id="rId27"/>
      <p:bold r:id="rId28"/>
      <p:italic r:id="rId29"/>
      <p:boldItalic r:id="rId30"/>
    </p:embeddedFont>
  </p:embeddedFontLst>
  <p:defaultTextStyle>
    <a:defPPr marR="0" lvl="0" algn="l">
      <a:lnSpc>
        <a:spcPct val="100000"/>
      </a:lnSpc>
      <a:spcBef>
        <a:spcPts val="0"/>
      </a:spcBef>
      <a:spcAft>
        <a:spcPts val="0"/>
      </a:spcAft>
    </a:defPPr>
    <a:lvl1pPr marR="0" lv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1pPr>
    <a:lvl2pPr marR="0" lvl="1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2pPr>
    <a:lvl3pPr marR="0" lvl="2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3pPr>
    <a:lvl4pPr marR="0" lvl="3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4pPr>
    <a:lvl5pPr marR="0" lvl="4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5pPr>
    <a:lvl6pPr marR="0" lvl="5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6pPr>
    <a:lvl7pPr marR="0" lvl="6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7pPr>
    <a:lvl8pPr marR="0" lvl="7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8pPr>
    <a:lvl9pPr marR="0" lvl="8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  <p15:guide id="3" pos="283">
          <p15:clr>
            <a:srgbClr val="A4A3A4"/>
          </p15:clr>
        </p15:guide>
        <p15:guide id="4" orient="horz" pos="283">
          <p15:clr>
            <a:srgbClr val="A4A3A4"/>
          </p15:clr>
        </p15:guide>
        <p15:guide id="5" orient="horz" pos="2957">
          <p15:clr>
            <a:srgbClr val="A4A3A4"/>
          </p15:clr>
        </p15:guide>
        <p15:guide id="6" pos="547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7" d="100"/>
          <a:sy n="97" d="100"/>
        </p:scale>
        <p:origin x="393" y="48"/>
      </p:cViewPr>
      <p:guideLst>
        <p:guide orient="horz" pos="1620"/>
        <p:guide pos="2880"/>
        <p:guide pos="283"/>
        <p:guide orient="horz" pos="283"/>
        <p:guide orient="horz" pos="2957"/>
        <p:guide pos="547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29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8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7.fntdata"/><Relationship Id="rId28" Type="http://schemas.openxmlformats.org/officeDocument/2006/relationships/font" Target="fonts/font12.fntdata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font" Target="fonts/font11.fntdata"/><Relationship Id="rId30" Type="http://schemas.openxmlformats.org/officeDocument/2006/relationships/font" Target="fonts/font14.fntdata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257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257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34CAA9-466C-4F71-B120-E174A18812EE}" type="datetimeFigureOut">
              <a:rPr lang="ru-RU" smtClean="0"/>
              <a:t>13.02.2025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028950" y="642938"/>
            <a:ext cx="3086100" cy="1736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14400" y="2474913"/>
            <a:ext cx="7315200" cy="2025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4886325"/>
            <a:ext cx="3962400" cy="257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180013" y="4886325"/>
            <a:ext cx="3962400" cy="257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933F5C-F21E-4B6E-AD92-45337708CE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61699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g25fc6f885eb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" name="Google Shape;46;g25fc6f885eb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341964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g25fc6f885eb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" name="Google Shape;46;g25fc6f885eb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863783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g25fc6f885eb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" name="Google Shape;46;g25fc6f885eb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011298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g25fc6f885eb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" name="Google Shape;46;g25fc6f885eb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328839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933F5C-F21E-4B6E-AD92-45337708CE94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21465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matchingName="Title slide" type="title" userDrawn="1">
  <p:cSld name="TITL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 bwMode="auto"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pPr>
              <a:defRPr/>
            </a:pPr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 bwMode="auto"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pPr>
              <a:defRPr/>
            </a:pPr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 bwMode="auto"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matchingName="Section header" type="secHead" userDrawn="1">
  <p:cSld name="SECTION_HEADER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 bwMode="auto"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pPr>
              <a:defRPr/>
            </a:pPr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 bwMode="auto"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matchingName="Title and two columns" type="twoColTx" userDrawn="1">
  <p:cSld name="TITLE_AND_TWO_COLUMNS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 bwMode="auto"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 bwMode="auto"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pPr>
              <a:defRPr/>
            </a:pPr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 bwMode="auto">
          <a:xfrm>
            <a:off x="4832399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pPr>
              <a:defRPr/>
            </a:pPr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 bwMode="auto"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matchingName="One column text" userDrawn="1">
  <p:cSld name="ONE_COLUMN_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 bwMode="auto"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pPr>
              <a:defRPr/>
            </a:pPr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 bwMode="auto"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pPr>
              <a:defRPr/>
            </a:pPr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 bwMode="auto"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matchingName="Main point" userDrawn="1">
  <p:cSld name="MAIN_POI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 bwMode="auto"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pPr>
              <a:defRPr/>
            </a:pPr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 bwMode="auto"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matchingName="Section title and description" userDrawn="1">
  <p:cSld name="SECTION_TITLE_AND_DESCRIPTI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 bwMode="auto"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>
              <a:spcBef>
                <a:spcPts val="0"/>
              </a:spcBef>
              <a:spcAft>
                <a:spcPts val="0"/>
              </a:spcAft>
              <a:buNone/>
              <a:defRPr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 bwMode="auto">
          <a:xfrm>
            <a:off x="265500" y="1233175"/>
            <a:ext cx="4045199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pPr>
              <a:defRPr/>
            </a:pPr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 bwMode="auto">
          <a:xfrm>
            <a:off x="265500" y="2803075"/>
            <a:ext cx="4045199" cy="123509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pPr>
              <a:defRPr/>
            </a:pPr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 bwMode="auto"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 bwMode="auto"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matchingName="Caption" userDrawn="1">
  <p:cSld name="CAPTION_ONLY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 bwMode="auto"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 bwMode="auto"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matchingName="Big number" userDrawn="1">
  <p:cSld name="BIG_NUMBER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 bwMode="auto"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pPr>
              <a:defRPr/>
            </a:pPr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 bwMode="auto"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 bwMode="auto"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userDrawn="1">
  <p:cSld name="Заголовок и объек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Fifth level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>13.02.2025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24192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 bwMode="auto"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pPr>
              <a:defRPr/>
            </a:pPr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 bwMode="auto"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pPr>
              <a:defRPr/>
            </a:pPr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 bwMode="auto"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defPPr marR="0" lvl="0" algn="l">
        <a:lnSpc>
          <a:spcPct val="100000"/>
        </a:lnSpc>
        <a:spcBef>
          <a:spcPts val="0"/>
        </a:spcBef>
        <a:spcAft>
          <a:spcPts val="0"/>
        </a:spcAft>
      </a:defPPr>
      <a:lvl1pPr marR="0" lv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1pPr>
      <a:lvl2pPr marR="0" lvl="1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2pPr>
      <a:lvl3pPr marR="0" lvl="2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3pPr>
      <a:lvl4pPr marR="0" lvl="3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4pPr>
      <a:lvl5pPr marR="0" lvl="4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5pPr>
      <a:lvl6pPr marR="0" lvl="5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6pPr>
      <a:lvl7pPr marR="0" lvl="6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7pPr>
      <a:lvl8pPr marR="0" lvl="7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8pPr>
      <a:lvl9pPr marR="0" lvl="8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9pPr>
    </p:titleStyle>
    <p:bodyStyle>
      <a:defPPr marR="0" lvl="0" algn="l">
        <a:lnSpc>
          <a:spcPct val="100000"/>
        </a:lnSpc>
        <a:spcBef>
          <a:spcPts val="0"/>
        </a:spcBef>
        <a:spcAft>
          <a:spcPts val="0"/>
        </a:spcAft>
      </a:defPPr>
      <a:lvl1pPr marR="0" lv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1pPr>
      <a:lvl2pPr marR="0" lvl="1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2pPr>
      <a:lvl3pPr marR="0" lvl="2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3pPr>
      <a:lvl4pPr marR="0" lvl="3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4pPr>
      <a:lvl5pPr marR="0" lvl="4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5pPr>
      <a:lvl6pPr marR="0" lvl="5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6pPr>
      <a:lvl7pPr marR="0" lvl="6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7pPr>
      <a:lvl8pPr marR="0" lvl="7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8pPr>
      <a:lvl9pPr marR="0" lvl="8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9pPr>
    </p:bodyStyle>
    <p:otherStyle>
      <a:defPPr marR="0" lvl="0" algn="l">
        <a:lnSpc>
          <a:spcPct val="100000"/>
        </a:lnSpc>
        <a:spcBef>
          <a:spcPts val="0"/>
        </a:spcBef>
        <a:spcAft>
          <a:spcPts val="0"/>
        </a:spcAft>
      </a:defPPr>
      <a:lvl1pPr marR="0" lv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1pPr>
      <a:lvl2pPr marR="0" lvl="1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2pPr>
      <a:lvl3pPr marR="0" lvl="2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3pPr>
      <a:lvl4pPr marR="0" lvl="3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4pPr>
      <a:lvl5pPr marR="0" lvl="4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5pPr>
      <a:lvl6pPr marR="0" lvl="5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6pPr>
      <a:lvl7pPr marR="0" lvl="6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7pPr>
      <a:lvl8pPr marR="0" lvl="7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8pPr>
      <a:lvl9pPr marR="0" lvl="8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jpg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jpg"/><Relationship Id="rId5" Type="http://schemas.openxmlformats.org/officeDocument/2006/relationships/image" Target="../media/image19.jpg"/><Relationship Id="rId4" Type="http://schemas.openxmlformats.org/officeDocument/2006/relationships/image" Target="../media/image16.jp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g"/><Relationship Id="rId11" Type="http://schemas.openxmlformats.org/officeDocument/2006/relationships/image" Target="../media/image12.png"/><Relationship Id="rId5" Type="http://schemas.openxmlformats.org/officeDocument/2006/relationships/image" Target="../media/image6.jpg"/><Relationship Id="rId10" Type="http://schemas.openxmlformats.org/officeDocument/2006/relationships/image" Target="../media/image11.jpe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g"/><Relationship Id="rId5" Type="http://schemas.openxmlformats.org/officeDocument/2006/relationships/image" Target="../media/image13.jp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jp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AutoShape 8"/>
          <p:cNvSpPr>
            <a:spLocks noChangeAspect="1" noChangeArrowheads="1"/>
          </p:cNvSpPr>
          <p:nvPr/>
        </p:nvSpPr>
        <p:spPr bwMode="auto">
          <a:xfrm>
            <a:off x="4572000" y="257175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ru-RU"/>
          </a:p>
        </p:txBody>
      </p:sp>
      <p:pic>
        <p:nvPicPr>
          <p:cNvPr id="12" name="Рисунок 1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307614" y="12370"/>
            <a:ext cx="736429" cy="709486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8211584" y="36938"/>
            <a:ext cx="858249" cy="709486"/>
          </a:xfrm>
          <a:prstGeom prst="rect">
            <a:avLst/>
          </a:prstGeom>
        </p:spPr>
      </p:pic>
      <p:sp>
        <p:nvSpPr>
          <p:cNvPr id="11" name="Google Shape;48;p15">
            <a:extLst>
              <a:ext uri="{FF2B5EF4-FFF2-40B4-BE49-F238E27FC236}">
                <a16:creationId xmlns:a16="http://schemas.microsoft.com/office/drawing/2014/main" id="{48AC80C3-CF62-4547-BFD9-D10763AEAF8A}"/>
              </a:ext>
            </a:extLst>
          </p:cNvPr>
          <p:cNvSpPr txBox="1">
            <a:spLocks noGrp="1"/>
          </p:cNvSpPr>
          <p:nvPr>
            <p:ph type="ctrTitle"/>
          </p:nvPr>
        </p:nvSpPr>
        <p:spPr bwMode="auto">
          <a:xfrm>
            <a:off x="675828" y="391681"/>
            <a:ext cx="7870613" cy="1931193"/>
          </a:xfrm>
          <a:prstGeom prst="rect">
            <a:avLst/>
          </a:prstGeom>
        </p:spPr>
        <p:txBody>
          <a:bodyPr spcFirstLastPara="1" wrap="square" lIns="91424" tIns="91424" rIns="91424" bIns="91424" anchor="b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2400" dirty="0">
                <a:latin typeface="Montserrat" panose="00000500000000000000" pitchFamily="2" charset="-52"/>
              </a:rPr>
              <a:t>О развитии профессионального образования </a:t>
            </a:r>
            <a:br>
              <a:rPr lang="ru-RU" sz="2400" dirty="0">
                <a:latin typeface="Montserrat" panose="00000500000000000000" pitchFamily="2" charset="-52"/>
              </a:rPr>
            </a:br>
            <a:r>
              <a:rPr lang="ru-RU" sz="2400" dirty="0">
                <a:latin typeface="Montserrat" panose="00000500000000000000" pitchFamily="2" charset="-52"/>
              </a:rPr>
              <a:t>в ХМАО-Югре</a:t>
            </a:r>
          </a:p>
        </p:txBody>
      </p:sp>
      <p:sp>
        <p:nvSpPr>
          <p:cNvPr id="13" name="Google Shape;48;p15">
            <a:extLst>
              <a:ext uri="{FF2B5EF4-FFF2-40B4-BE49-F238E27FC236}">
                <a16:creationId xmlns:a16="http://schemas.microsoft.com/office/drawing/2014/main" id="{C43AF6B9-0A11-4C8F-97EE-3DECFD64C504}"/>
              </a:ext>
            </a:extLst>
          </p:cNvPr>
          <p:cNvSpPr txBox="1">
            <a:spLocks/>
          </p:cNvSpPr>
          <p:nvPr/>
        </p:nvSpPr>
        <p:spPr bwMode="auto">
          <a:xfrm>
            <a:off x="4190671" y="3125426"/>
            <a:ext cx="4631595" cy="1931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4" tIns="91424" rIns="91424" bIns="91424" anchor="b" anchorCtr="0">
            <a:noAutofit/>
          </a:bodyPr>
          <a:lstStyle>
            <a:def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"/>
              <a:buNone/>
              <a:defRPr sz="5000" b="1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</a:defRPr>
            </a:lvl1pPr>
            <a:lvl2pPr marR="0"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"/>
              <a:buNone/>
              <a:defRPr sz="5200" b="1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</a:defRPr>
            </a:lvl2pPr>
            <a:lvl3pPr marR="0"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"/>
              <a:buNone/>
              <a:defRPr sz="5200" b="1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</a:defRPr>
            </a:lvl3pPr>
            <a:lvl4pPr marR="0"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"/>
              <a:buNone/>
              <a:defRPr sz="5200" b="1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</a:defRPr>
            </a:lvl4pPr>
            <a:lvl5pPr marR="0"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"/>
              <a:buNone/>
              <a:defRPr sz="5200" b="1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</a:defRPr>
            </a:lvl5pPr>
            <a:lvl6pPr marR="0"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"/>
              <a:buNone/>
              <a:defRPr sz="5200" b="1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</a:defRPr>
            </a:lvl6pPr>
            <a:lvl7pPr marR="0"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"/>
              <a:buNone/>
              <a:defRPr sz="5200" b="1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</a:defRPr>
            </a:lvl7pPr>
            <a:lvl8pPr marR="0"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"/>
              <a:buNone/>
              <a:defRPr sz="5200" b="1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</a:defRPr>
            </a:lvl8pPr>
            <a:lvl9pPr marR="0"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"/>
              <a:buNone/>
              <a:defRPr sz="5200" b="1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</a:defRPr>
            </a:lvl9pPr>
          </a:lstStyle>
          <a:p>
            <a:pPr algn="r">
              <a:defRPr/>
            </a:pPr>
            <a:r>
              <a:rPr lang="ru-RU" sz="1800" dirty="0"/>
              <a:t>Директор департамента образования и науки</a:t>
            </a:r>
          </a:p>
          <a:p>
            <a:pPr algn="r">
              <a:defRPr/>
            </a:pPr>
            <a:r>
              <a:rPr lang="ru-RU" sz="1800" dirty="0"/>
              <a:t>Ханты-Мансийского </a:t>
            </a:r>
          </a:p>
          <a:p>
            <a:pPr algn="r">
              <a:defRPr/>
            </a:pPr>
            <a:r>
              <a:rPr lang="ru-RU" sz="1800" dirty="0"/>
              <a:t>автономного округа – Югры </a:t>
            </a:r>
          </a:p>
          <a:p>
            <a:pPr algn="r">
              <a:defRPr/>
            </a:pPr>
            <a:r>
              <a:rPr lang="ru-RU" sz="1800" dirty="0"/>
              <a:t>Алексей Анатольевич </a:t>
            </a:r>
            <a:r>
              <a:rPr lang="ru-RU" sz="1800" dirty="0" err="1"/>
              <a:t>Дренин</a:t>
            </a:r>
            <a:endParaRPr lang="ru-RU" sz="1800" dirty="0"/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24471891-3FE0-446C-B977-0170AF0A97D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005"/>
          <a:stretch/>
        </p:blipFill>
        <p:spPr>
          <a:xfrm>
            <a:off x="231173" y="2754630"/>
            <a:ext cx="3349030" cy="229976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4579B505-AF14-444D-8B70-2D0D479705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4397896" y="603280"/>
            <a:ext cx="4276104" cy="4276104"/>
          </a:xfrm>
          <a:prstGeom prst="rect">
            <a:avLst/>
          </a:prstGeom>
        </p:spPr>
      </p:pic>
      <p:sp>
        <p:nvSpPr>
          <p:cNvPr id="48" name="Google Shape;48;p15"/>
          <p:cNvSpPr txBox="1">
            <a:spLocks noGrp="1"/>
          </p:cNvSpPr>
          <p:nvPr>
            <p:ph type="ctrTitle"/>
          </p:nvPr>
        </p:nvSpPr>
        <p:spPr>
          <a:xfrm>
            <a:off x="297447" y="-406503"/>
            <a:ext cx="6218542" cy="1017938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dirty="0">
                <a:latin typeface="Montserrat" panose="00000500000000000000" pitchFamily="2" charset="-52"/>
              </a:rPr>
              <a:t>Получение первой профессии</a:t>
            </a:r>
            <a:endParaRPr sz="2000" b="1" dirty="0">
              <a:latin typeface="Montserrat" panose="00000500000000000000" pitchFamily="2" charset="-52"/>
            </a:endParaRPr>
          </a:p>
        </p:txBody>
      </p:sp>
      <p:sp>
        <p:nvSpPr>
          <p:cNvPr id="42" name="Прямоугольный треугольник 41">
            <a:extLst>
              <a:ext uri="{FF2B5EF4-FFF2-40B4-BE49-F238E27FC236}">
                <a16:creationId xmlns:a16="http://schemas.microsoft.com/office/drawing/2014/main" id="{C5502B18-234A-428A-B4DD-68E4744D8849}"/>
              </a:ext>
            </a:extLst>
          </p:cNvPr>
          <p:cNvSpPr/>
          <p:nvPr/>
        </p:nvSpPr>
        <p:spPr>
          <a:xfrm rot="16200000">
            <a:off x="8313573" y="4313072"/>
            <a:ext cx="853440" cy="807413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77DFECBA-CF5C-43B2-B056-54ED318B55A4}"/>
              </a:ext>
            </a:extLst>
          </p:cNvPr>
          <p:cNvSpPr txBox="1"/>
          <p:nvPr/>
        </p:nvSpPr>
        <p:spPr>
          <a:xfrm>
            <a:off x="11762898" y="6302466"/>
            <a:ext cx="3593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3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E55F538B-47AA-4938-8395-935913B3C842}"/>
              </a:ext>
            </a:extLst>
          </p:cNvPr>
          <p:cNvSpPr txBox="1"/>
          <p:nvPr/>
        </p:nvSpPr>
        <p:spPr>
          <a:xfrm>
            <a:off x="8740293" y="4648552"/>
            <a:ext cx="4988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10</a:t>
            </a:r>
          </a:p>
        </p:txBody>
      </p:sp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0D1BE897-34F6-481A-877E-18070ABC5EF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444" y="4536407"/>
            <a:ext cx="1718270" cy="601979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1FA9D909-2801-40A3-B61A-BB08BFDFD81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0800000">
            <a:off x="8841364" y="33282"/>
            <a:ext cx="302635" cy="73653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03EF965C-8202-4EDB-9063-C51395CA9AF2}"/>
              </a:ext>
            </a:extLst>
          </p:cNvPr>
          <p:cNvSpPr txBox="1"/>
          <p:nvPr/>
        </p:nvSpPr>
        <p:spPr>
          <a:xfrm>
            <a:off x="297447" y="603280"/>
            <a:ext cx="3964889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pc="5" dirty="0">
                <a:latin typeface="Montserrat" pitchFamily="2" charset="0"/>
                <a:cs typeface="Verdana"/>
              </a:rPr>
              <a:t>С 2022 года по инициативе ООО «Газпром Трансгаз Югорска» Правительством Югры запущен проект «Первая профессия».</a:t>
            </a:r>
          </a:p>
          <a:p>
            <a:endParaRPr lang="ru-RU" spc="5" dirty="0">
              <a:latin typeface="Montserrat" pitchFamily="2" charset="0"/>
              <a:cs typeface="Verdana"/>
            </a:endParaRPr>
          </a:p>
          <a:p>
            <a:r>
              <a:rPr lang="ru-RU" spc="5" dirty="0">
                <a:latin typeface="Montserrat" pitchFamily="2" charset="0"/>
                <a:cs typeface="Verdana"/>
              </a:rPr>
              <a:t> </a:t>
            </a:r>
            <a:endParaRPr lang="ru-RU" dirty="0">
              <a:latin typeface="Montserrat" pitchFamily="2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81AB024-02C2-4035-9F02-F2E2074AF0FB}"/>
              </a:ext>
            </a:extLst>
          </p:cNvPr>
          <p:cNvSpPr txBox="1"/>
          <p:nvPr/>
        </p:nvSpPr>
        <p:spPr bwMode="auto">
          <a:xfrm>
            <a:off x="297447" y="1542434"/>
            <a:ext cx="3878313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ru-RU" sz="1600" b="1" dirty="0">
                <a:solidFill>
                  <a:schemeClr val="tx1"/>
                </a:solidFill>
                <a:latin typeface="Montserrat" panose="00000500000000000000" pitchFamily="2" charset="-52"/>
              </a:rPr>
              <a:t>Участники: </a:t>
            </a:r>
            <a:r>
              <a:rPr lang="ru-RU" dirty="0">
                <a:solidFill>
                  <a:schemeClr val="tx1"/>
                </a:solidFill>
                <a:latin typeface="Montserrat" panose="00000500000000000000" pitchFamily="2" charset="-52"/>
                <a:ea typeface="Calibri"/>
                <a:cs typeface="Calibri"/>
              </a:rPr>
              <a:t>ученики 10 и 11 классов, имеющих средний балл аттестата ниже 3,6 баллов в аттестате за 9 классов. </a:t>
            </a:r>
            <a:endParaRPr dirty="0">
              <a:solidFill>
                <a:schemeClr val="tx1"/>
              </a:solidFill>
              <a:latin typeface="Montserrat" panose="00000500000000000000" pitchFamily="2" charset="-52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1C5D1C3-56A0-4421-AC29-874E3CDC3BF4}"/>
              </a:ext>
            </a:extLst>
          </p:cNvPr>
          <p:cNvSpPr txBox="1"/>
          <p:nvPr/>
        </p:nvSpPr>
        <p:spPr bwMode="auto">
          <a:xfrm>
            <a:off x="281811" y="2505610"/>
            <a:ext cx="387831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ru-RU" sz="1600" b="1" dirty="0">
                <a:solidFill>
                  <a:schemeClr val="tx1"/>
                </a:solidFill>
                <a:latin typeface="Montserrat" panose="00000500000000000000" pitchFamily="2" charset="-52"/>
              </a:rPr>
              <a:t>Пилотные площадки: </a:t>
            </a:r>
            <a:r>
              <a:rPr lang="ru-RU" dirty="0">
                <a:solidFill>
                  <a:schemeClr val="tx1"/>
                </a:solidFill>
                <a:latin typeface="Montserrat" panose="00000500000000000000" pitchFamily="2" charset="-52"/>
                <a:ea typeface="Calibri"/>
                <a:cs typeface="Calibri"/>
              </a:rPr>
              <a:t>Советский и Югорский политехнический колледжи </a:t>
            </a:r>
            <a:endParaRPr dirty="0">
              <a:solidFill>
                <a:schemeClr val="tx1"/>
              </a:solidFill>
              <a:latin typeface="Montserrat" panose="00000500000000000000" pitchFamily="2" charset="-52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706DFC9-AB6B-4C91-944D-CA1E0269A271}"/>
              </a:ext>
            </a:extLst>
          </p:cNvPr>
          <p:cNvSpPr txBox="1"/>
          <p:nvPr/>
        </p:nvSpPr>
        <p:spPr>
          <a:xfrm>
            <a:off x="2523434" y="3018253"/>
            <a:ext cx="1305395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7030A0"/>
                </a:solidFill>
                <a:latin typeface="Montserrat" pitchFamily="2" charset="-52"/>
                <a:cs typeface="Times New Roman"/>
                <a:sym typeface="Times New Roman"/>
              </a:rPr>
              <a:t>2024 </a:t>
            </a:r>
          </a:p>
          <a:p>
            <a:pPr algn="ctr"/>
            <a:r>
              <a:rPr lang="ru-RU" sz="900" dirty="0">
                <a:solidFill>
                  <a:srgbClr val="7030A0"/>
                </a:solidFill>
                <a:latin typeface="Montserrat" pitchFamily="2" charset="-52"/>
                <a:cs typeface="Times New Roman"/>
                <a:sym typeface="Times New Roman"/>
              </a:rPr>
              <a:t>год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C8E4ABE-5B86-4F97-978B-B64F2AB268B0}"/>
              </a:ext>
            </a:extLst>
          </p:cNvPr>
          <p:cNvSpPr txBox="1"/>
          <p:nvPr/>
        </p:nvSpPr>
        <p:spPr>
          <a:xfrm>
            <a:off x="602061" y="3013532"/>
            <a:ext cx="1305395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7030A0"/>
                </a:solidFill>
                <a:latin typeface="Montserrat" pitchFamily="2" charset="-52"/>
                <a:cs typeface="Times New Roman"/>
                <a:sym typeface="Times New Roman"/>
              </a:rPr>
              <a:t>2022 </a:t>
            </a:r>
          </a:p>
          <a:p>
            <a:pPr algn="ctr"/>
            <a:r>
              <a:rPr lang="ru-RU" sz="900" dirty="0">
                <a:solidFill>
                  <a:srgbClr val="7030A0"/>
                </a:solidFill>
                <a:latin typeface="Montserrat" pitchFamily="2" charset="-52"/>
                <a:cs typeface="Times New Roman"/>
                <a:sym typeface="Times New Roman"/>
              </a:rPr>
              <a:t>год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B453330-6578-44FB-8A26-6C8E05AD8FCD}"/>
              </a:ext>
            </a:extLst>
          </p:cNvPr>
          <p:cNvSpPr txBox="1"/>
          <p:nvPr/>
        </p:nvSpPr>
        <p:spPr>
          <a:xfrm>
            <a:off x="6972" y="3505265"/>
            <a:ext cx="1305395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latin typeface="Montserrat" pitchFamily="2" charset="-52"/>
                <a:cs typeface="Times New Roman"/>
                <a:sym typeface="Times New Roman"/>
              </a:rPr>
              <a:t>50</a:t>
            </a:r>
          </a:p>
          <a:p>
            <a:pPr algn="ctr"/>
            <a:r>
              <a:rPr lang="ru-RU" sz="900" dirty="0">
                <a:latin typeface="Montserrat" pitchFamily="2" charset="-52"/>
                <a:cs typeface="Times New Roman"/>
                <a:sym typeface="Times New Roman"/>
              </a:rPr>
              <a:t>школьников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1F5BB54-84D3-41AA-98CF-B57D1158C41D}"/>
              </a:ext>
            </a:extLst>
          </p:cNvPr>
          <p:cNvSpPr txBox="1"/>
          <p:nvPr/>
        </p:nvSpPr>
        <p:spPr>
          <a:xfrm>
            <a:off x="989284" y="3505265"/>
            <a:ext cx="1305395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latin typeface="Montserrat" pitchFamily="2" charset="-52"/>
                <a:cs typeface="Times New Roman"/>
                <a:sym typeface="Times New Roman"/>
              </a:rPr>
              <a:t>2</a:t>
            </a:r>
          </a:p>
          <a:p>
            <a:pPr algn="ctr"/>
            <a:r>
              <a:rPr lang="ru-RU" sz="900" dirty="0">
                <a:latin typeface="Montserrat" pitchFamily="2" charset="-52"/>
                <a:cs typeface="Times New Roman"/>
                <a:sym typeface="Times New Roman"/>
              </a:rPr>
              <a:t>муниципалитета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5541EC4-7A25-49C0-B3F7-C0250D8F4A74}"/>
              </a:ext>
            </a:extLst>
          </p:cNvPr>
          <p:cNvSpPr txBox="1"/>
          <p:nvPr/>
        </p:nvSpPr>
        <p:spPr>
          <a:xfrm>
            <a:off x="2043896" y="3505265"/>
            <a:ext cx="1305395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latin typeface="Montserrat" pitchFamily="2" charset="-52"/>
                <a:cs typeface="Times New Roman"/>
                <a:sym typeface="Times New Roman"/>
              </a:rPr>
              <a:t>230</a:t>
            </a:r>
          </a:p>
          <a:p>
            <a:pPr algn="ctr"/>
            <a:r>
              <a:rPr lang="ru-RU" sz="900" dirty="0">
                <a:latin typeface="Montserrat" pitchFamily="2" charset="-52"/>
                <a:cs typeface="Times New Roman"/>
                <a:sym typeface="Times New Roman"/>
              </a:rPr>
              <a:t>школьников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2FCAB97-2EAF-41D8-BA8C-9EF9A1A6205E}"/>
              </a:ext>
            </a:extLst>
          </p:cNvPr>
          <p:cNvSpPr txBox="1"/>
          <p:nvPr/>
        </p:nvSpPr>
        <p:spPr>
          <a:xfrm>
            <a:off x="3026208" y="3505265"/>
            <a:ext cx="1305395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latin typeface="Montserrat" pitchFamily="2" charset="-52"/>
                <a:cs typeface="Times New Roman"/>
                <a:sym typeface="Times New Roman"/>
              </a:rPr>
              <a:t>12</a:t>
            </a:r>
          </a:p>
          <a:p>
            <a:pPr algn="ctr"/>
            <a:r>
              <a:rPr lang="ru-RU" sz="900" dirty="0">
                <a:latin typeface="Montserrat" pitchFamily="2" charset="-52"/>
                <a:cs typeface="Times New Roman"/>
                <a:sym typeface="Times New Roman"/>
              </a:rPr>
              <a:t>муниципалитетов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028D54F-7668-48B2-A497-8885383D9D68}"/>
              </a:ext>
            </a:extLst>
          </p:cNvPr>
          <p:cNvSpPr txBox="1"/>
          <p:nvPr/>
        </p:nvSpPr>
        <p:spPr>
          <a:xfrm>
            <a:off x="-4152" y="4038354"/>
            <a:ext cx="1305395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latin typeface="Montserrat" pitchFamily="2" charset="-52"/>
                <a:cs typeface="Times New Roman"/>
                <a:sym typeface="Times New Roman"/>
              </a:rPr>
              <a:t>5</a:t>
            </a:r>
          </a:p>
          <a:p>
            <a:pPr algn="ctr"/>
            <a:r>
              <a:rPr lang="ru-RU" sz="900" dirty="0">
                <a:latin typeface="Montserrat" pitchFamily="2" charset="-52"/>
                <a:cs typeface="Times New Roman"/>
                <a:sym typeface="Times New Roman"/>
              </a:rPr>
              <a:t>профессий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41B797B-7E1C-4C1E-BA4D-502E05839455}"/>
              </a:ext>
            </a:extLst>
          </p:cNvPr>
          <p:cNvSpPr txBox="1"/>
          <p:nvPr/>
        </p:nvSpPr>
        <p:spPr>
          <a:xfrm>
            <a:off x="2040869" y="4037554"/>
            <a:ext cx="1305395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latin typeface="Montserrat" pitchFamily="2" charset="-52"/>
                <a:cs typeface="Times New Roman"/>
                <a:sym typeface="Times New Roman"/>
              </a:rPr>
              <a:t>11</a:t>
            </a:r>
          </a:p>
          <a:p>
            <a:pPr algn="ctr"/>
            <a:r>
              <a:rPr lang="ru-RU" sz="900" dirty="0">
                <a:latin typeface="Montserrat" pitchFamily="2" charset="-52"/>
                <a:cs typeface="Times New Roman"/>
                <a:sym typeface="Times New Roman"/>
              </a:rPr>
              <a:t>профессий</a:t>
            </a:r>
          </a:p>
        </p:txBody>
      </p:sp>
      <p:sp>
        <p:nvSpPr>
          <p:cNvPr id="25" name="TextBox 22">
            <a:extLst>
              <a:ext uri="{FF2B5EF4-FFF2-40B4-BE49-F238E27FC236}">
                <a16:creationId xmlns:a16="http://schemas.microsoft.com/office/drawing/2014/main" id="{8F7ACB4A-E663-4F96-AF62-8413C5F1F414}"/>
              </a:ext>
            </a:extLst>
          </p:cNvPr>
          <p:cNvSpPr txBox="1"/>
          <p:nvPr/>
        </p:nvSpPr>
        <p:spPr bwMode="auto">
          <a:xfrm>
            <a:off x="955392" y="4056236"/>
            <a:ext cx="1312954" cy="5337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000" b="1" dirty="0">
                <a:latin typeface="Montserrat"/>
                <a:cs typeface="Times New Roman"/>
              </a:rPr>
              <a:t>2</a:t>
            </a:r>
            <a:endParaRPr dirty="0"/>
          </a:p>
          <a:p>
            <a:pPr algn="ctr">
              <a:defRPr/>
            </a:pPr>
            <a:r>
              <a:rPr lang="ru-RU" sz="900" dirty="0">
                <a:latin typeface="Montserrat"/>
                <a:cs typeface="Times New Roman"/>
              </a:rPr>
              <a:t>колледжа</a:t>
            </a:r>
            <a:endParaRPr dirty="0"/>
          </a:p>
        </p:txBody>
      </p:sp>
      <p:sp>
        <p:nvSpPr>
          <p:cNvPr id="26" name="TextBox 22">
            <a:extLst>
              <a:ext uri="{FF2B5EF4-FFF2-40B4-BE49-F238E27FC236}">
                <a16:creationId xmlns:a16="http://schemas.microsoft.com/office/drawing/2014/main" id="{512201CC-7BF1-4B96-A11A-5D51B4E38B9D}"/>
              </a:ext>
            </a:extLst>
          </p:cNvPr>
          <p:cNvSpPr txBox="1"/>
          <p:nvPr/>
        </p:nvSpPr>
        <p:spPr bwMode="auto">
          <a:xfrm>
            <a:off x="3026208" y="4049320"/>
            <a:ext cx="1314753" cy="5337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000" b="1" dirty="0">
                <a:latin typeface="Montserrat"/>
                <a:cs typeface="Times New Roman"/>
              </a:rPr>
              <a:t>15</a:t>
            </a:r>
            <a:endParaRPr dirty="0"/>
          </a:p>
          <a:p>
            <a:pPr algn="ctr">
              <a:defRPr/>
            </a:pPr>
            <a:r>
              <a:rPr lang="ru-RU" sz="900" dirty="0">
                <a:latin typeface="Montserrat"/>
                <a:cs typeface="Times New Roman"/>
              </a:rPr>
              <a:t>колледжей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5870188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Прямоугольный треугольник 41">
            <a:extLst>
              <a:ext uri="{FF2B5EF4-FFF2-40B4-BE49-F238E27FC236}">
                <a16:creationId xmlns:a16="http://schemas.microsoft.com/office/drawing/2014/main" id="{C5502B18-234A-428A-B4DD-68E4744D8849}"/>
              </a:ext>
            </a:extLst>
          </p:cNvPr>
          <p:cNvSpPr/>
          <p:nvPr/>
        </p:nvSpPr>
        <p:spPr>
          <a:xfrm rot="16200000">
            <a:off x="8313573" y="4313072"/>
            <a:ext cx="853440" cy="807413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77DFECBA-CF5C-43B2-B056-54ED318B55A4}"/>
              </a:ext>
            </a:extLst>
          </p:cNvPr>
          <p:cNvSpPr txBox="1"/>
          <p:nvPr/>
        </p:nvSpPr>
        <p:spPr>
          <a:xfrm>
            <a:off x="11762898" y="6302466"/>
            <a:ext cx="3593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3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E55F538B-47AA-4938-8395-935913B3C842}"/>
              </a:ext>
            </a:extLst>
          </p:cNvPr>
          <p:cNvSpPr txBox="1"/>
          <p:nvPr/>
        </p:nvSpPr>
        <p:spPr>
          <a:xfrm>
            <a:off x="8720040" y="4614642"/>
            <a:ext cx="4058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1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1</a:t>
            </a:r>
          </a:p>
        </p:txBody>
      </p:sp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0D1BE897-34F6-481A-877E-18070ABC5E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32860" y="4614642"/>
            <a:ext cx="1487179" cy="521019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1FA9D909-2801-40A3-B61A-BB08BFDFD81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800000">
            <a:off x="8740291" y="33282"/>
            <a:ext cx="403708" cy="982519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BED8885A-2482-41CC-8A54-2A354E4A4D22}"/>
              </a:ext>
            </a:extLst>
          </p:cNvPr>
          <p:cNvSpPr txBox="1"/>
          <p:nvPr/>
        </p:nvSpPr>
        <p:spPr>
          <a:xfrm>
            <a:off x="5296053" y="2256533"/>
            <a:ext cx="3444240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ru-RU" sz="1100" b="1" dirty="0">
                <a:latin typeface="Montserrat" panose="00000500000000000000" pitchFamily="2" charset="-52"/>
              </a:rPr>
              <a:t>«Первая профессия» для КМНС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E245E90-31F1-449C-AE1B-EA434525CB2E}"/>
              </a:ext>
            </a:extLst>
          </p:cNvPr>
          <p:cNvSpPr txBox="1"/>
          <p:nvPr/>
        </p:nvSpPr>
        <p:spPr>
          <a:xfrm>
            <a:off x="4914443" y="2457702"/>
            <a:ext cx="4092141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ru-RU" sz="1100" dirty="0">
                <a:latin typeface="Montserrat" panose="00000500000000000000" pitchFamily="2" charset="-52"/>
              </a:rPr>
              <a:t>По проекту «Первая профессия» в общеобразовательных организациях созданы условия для реализации образовательных программ по направлениям, связанным с традиционной хозяйственной деятельностью коренных малочисленных народов Севера (художественные: традиционное </a:t>
            </a:r>
            <a:r>
              <a:rPr lang="ru-RU" sz="1100" dirty="0" err="1">
                <a:latin typeface="Montserrat" panose="00000500000000000000" pitchFamily="2" charset="-52"/>
              </a:rPr>
              <a:t>бисероплетение</a:t>
            </a:r>
            <a:r>
              <a:rPr lang="ru-RU" sz="1100" dirty="0">
                <a:latin typeface="Montserrat" panose="00000500000000000000" pitchFamily="2" charset="-52"/>
              </a:rPr>
              <a:t>, обработка бересты, дерева, резьба по кости, изделия из ткани с художественной росписью; «Вязание (плетение) рыболовных сетей»; «Основы рыболовства и охотоведения»; «Национальные виды спорта», вождение снегохода).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44678E0-6289-491E-ACA7-F2B0170915A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9047" y="727119"/>
            <a:ext cx="4705720" cy="392143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9DD5BB4-EF38-4882-A770-30FB1FEFCEA2}"/>
              </a:ext>
            </a:extLst>
          </p:cNvPr>
          <p:cNvSpPr txBox="1"/>
          <p:nvPr/>
        </p:nvSpPr>
        <p:spPr>
          <a:xfrm>
            <a:off x="4882812" y="978284"/>
            <a:ext cx="4092141" cy="12772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ru-RU" sz="1100" dirty="0">
                <a:latin typeface="Montserrat" panose="00000500000000000000" pitchFamily="2" charset="-52"/>
              </a:rPr>
              <a:t>Более 150 выпускников 9 классов со средним аттестатом ниже 3,6 баллов, продолжая обучение в 10 классе, получают первую профессию на базе колледжа. В 2024 году в проекте участвовали 14 колледжей. 60% завершивших обучение трудоустроены на предприятия, остальные продолжили обучение в 11 классе.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B4F64FD-9ECF-4233-996D-AEDE91936E88}"/>
              </a:ext>
            </a:extLst>
          </p:cNvPr>
          <p:cNvSpPr txBox="1"/>
          <p:nvPr/>
        </p:nvSpPr>
        <p:spPr>
          <a:xfrm>
            <a:off x="5296052" y="695879"/>
            <a:ext cx="3444240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ru-RU" sz="1100" b="1" dirty="0">
                <a:latin typeface="Montserrat" panose="00000500000000000000" pitchFamily="2" charset="-52"/>
              </a:rPr>
              <a:t>ПРОЕКТ «Я в профессии» </a:t>
            </a:r>
          </a:p>
        </p:txBody>
      </p:sp>
      <p:sp>
        <p:nvSpPr>
          <p:cNvPr id="19" name="Google Shape;48;p15">
            <a:extLst>
              <a:ext uri="{FF2B5EF4-FFF2-40B4-BE49-F238E27FC236}">
                <a16:creationId xmlns:a16="http://schemas.microsoft.com/office/drawing/2014/main" id="{ACD2FB54-4E81-4534-AB88-F63F24015FF9}"/>
              </a:ext>
            </a:extLst>
          </p:cNvPr>
          <p:cNvSpPr txBox="1">
            <a:spLocks/>
          </p:cNvSpPr>
          <p:nvPr/>
        </p:nvSpPr>
        <p:spPr bwMode="auto">
          <a:xfrm>
            <a:off x="297447" y="-406503"/>
            <a:ext cx="6218542" cy="10179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</a:defRPr>
            </a:lvl1pPr>
            <a:lvl2pPr marR="0"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</a:defRPr>
            </a:lvl2pPr>
            <a:lvl3pPr marR="0"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</a:defRPr>
            </a:lvl3pPr>
            <a:lvl4pPr marR="0"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</a:defRPr>
            </a:lvl4pPr>
            <a:lvl5pPr marR="0"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</a:defRPr>
            </a:lvl5pPr>
            <a:lvl6pPr marR="0"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</a:defRPr>
            </a:lvl6pPr>
            <a:lvl7pPr marR="0"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</a:defRPr>
            </a:lvl7pPr>
            <a:lvl8pPr marR="0"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</a:defRPr>
            </a:lvl8pPr>
            <a:lvl9pPr marR="0"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</a:defRPr>
            </a:lvl9pPr>
          </a:lstStyle>
          <a:p>
            <a:pPr algn="l">
              <a:defRPr/>
            </a:pPr>
            <a:r>
              <a:rPr lang="ru-RU" sz="2000" b="1">
                <a:latin typeface="Montserrat"/>
              </a:rPr>
              <a:t>Получение первой профессии</a:t>
            </a:r>
            <a:endParaRPr lang="ru-RU" sz="2000" b="1" dirty="0">
              <a:latin typeface="Montserrat"/>
            </a:endParaRPr>
          </a:p>
        </p:txBody>
      </p:sp>
    </p:spTree>
    <p:extLst>
      <p:ext uri="{BB962C8B-B14F-4D97-AF65-F5344CB8AC3E}">
        <p14:creationId xmlns:p14="http://schemas.microsoft.com/office/powerpoint/2010/main" val="2526581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Прямоугольный треугольник 41">
            <a:extLst>
              <a:ext uri="{FF2B5EF4-FFF2-40B4-BE49-F238E27FC236}">
                <a16:creationId xmlns:a16="http://schemas.microsoft.com/office/drawing/2014/main" id="{C5502B18-234A-428A-B4DD-68E4744D8849}"/>
              </a:ext>
            </a:extLst>
          </p:cNvPr>
          <p:cNvSpPr/>
          <p:nvPr/>
        </p:nvSpPr>
        <p:spPr>
          <a:xfrm rot="16200000">
            <a:off x="8313573" y="4313072"/>
            <a:ext cx="853440" cy="807413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77DFECBA-CF5C-43B2-B056-54ED318B55A4}"/>
              </a:ext>
            </a:extLst>
          </p:cNvPr>
          <p:cNvSpPr txBox="1"/>
          <p:nvPr/>
        </p:nvSpPr>
        <p:spPr>
          <a:xfrm>
            <a:off x="11762898" y="6302466"/>
            <a:ext cx="3593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3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E55F538B-47AA-4938-8395-935913B3C842}"/>
              </a:ext>
            </a:extLst>
          </p:cNvPr>
          <p:cNvSpPr txBox="1"/>
          <p:nvPr/>
        </p:nvSpPr>
        <p:spPr>
          <a:xfrm>
            <a:off x="8740293" y="4648552"/>
            <a:ext cx="4700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12</a:t>
            </a:r>
          </a:p>
        </p:txBody>
      </p:sp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1FA9D909-2801-40A3-B61A-BB08BFDFD8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>
            <a:off x="8800742" y="33282"/>
            <a:ext cx="343257" cy="83539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426BDBE-1673-4F2B-9CF4-7B35DA1C38EE}"/>
              </a:ext>
            </a:extLst>
          </p:cNvPr>
          <p:cNvSpPr txBox="1"/>
          <p:nvPr/>
        </p:nvSpPr>
        <p:spPr>
          <a:xfrm>
            <a:off x="4189340" y="1490706"/>
            <a:ext cx="1195571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latin typeface="Montserrat" pitchFamily="2" charset="-52"/>
                <a:cs typeface="Times New Roman"/>
                <a:sym typeface="Times New Roman"/>
              </a:rPr>
              <a:t>11139</a:t>
            </a:r>
            <a:br>
              <a:rPr lang="ru-RU" sz="2000" b="1" dirty="0">
                <a:latin typeface="Montserrat" pitchFamily="2" charset="-52"/>
                <a:cs typeface="Times New Roman"/>
                <a:sym typeface="Times New Roman"/>
              </a:rPr>
            </a:br>
            <a:r>
              <a:rPr lang="ru-RU" sz="900" dirty="0">
                <a:latin typeface="Montserrat" pitchFamily="2" charset="-52"/>
                <a:cs typeface="Times New Roman"/>
                <a:sym typeface="Times New Roman"/>
              </a:rPr>
              <a:t>участников </a:t>
            </a:r>
            <a:r>
              <a:rPr lang="ru-RU" sz="900" dirty="0" err="1">
                <a:latin typeface="Montserrat" pitchFamily="2" charset="-52"/>
                <a:cs typeface="Times New Roman"/>
                <a:sym typeface="Times New Roman"/>
              </a:rPr>
              <a:t>профпроб</a:t>
            </a:r>
            <a:endParaRPr lang="ru-RU" sz="900" dirty="0">
              <a:latin typeface="Montserrat" pitchFamily="2" charset="-52"/>
              <a:cs typeface="Times New Roman"/>
              <a:sym typeface="Times New Roman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11B82EB-1BAC-426A-999A-7048330B5D90}"/>
              </a:ext>
            </a:extLst>
          </p:cNvPr>
          <p:cNvSpPr txBox="1"/>
          <p:nvPr/>
        </p:nvSpPr>
        <p:spPr>
          <a:xfrm>
            <a:off x="7327001" y="778381"/>
            <a:ext cx="1195571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latin typeface="Montserrat" pitchFamily="2" charset="-52"/>
                <a:cs typeface="Times New Roman"/>
                <a:sym typeface="Times New Roman"/>
              </a:rPr>
              <a:t>35442</a:t>
            </a:r>
            <a:br>
              <a:rPr lang="ru-RU" sz="2400" b="1" dirty="0">
                <a:latin typeface="Montserrat" pitchFamily="2" charset="-52"/>
                <a:cs typeface="Times New Roman"/>
                <a:sym typeface="Times New Roman"/>
              </a:rPr>
            </a:br>
            <a:r>
              <a:rPr lang="ru-RU" sz="900" dirty="0">
                <a:latin typeface="Montserrat" pitchFamily="2" charset="-52"/>
                <a:cs typeface="Times New Roman"/>
                <a:sym typeface="Times New Roman"/>
              </a:rPr>
              <a:t>участников экскурсий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D1F6559-1C18-4CCF-897C-8BA13C80C7A7}"/>
              </a:ext>
            </a:extLst>
          </p:cNvPr>
          <p:cNvSpPr txBox="1"/>
          <p:nvPr/>
        </p:nvSpPr>
        <p:spPr>
          <a:xfrm>
            <a:off x="4189339" y="822003"/>
            <a:ext cx="1195571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latin typeface="Montserrat" pitchFamily="2" charset="-52"/>
                <a:cs typeface="Times New Roman"/>
                <a:sym typeface="Times New Roman"/>
              </a:rPr>
              <a:t>296 </a:t>
            </a:r>
            <a:br>
              <a:rPr lang="ru-RU" sz="2400" b="1" dirty="0">
                <a:latin typeface="Montserrat" pitchFamily="2" charset="-52"/>
                <a:cs typeface="Times New Roman"/>
                <a:sym typeface="Times New Roman"/>
              </a:rPr>
            </a:br>
            <a:r>
              <a:rPr lang="ru-RU" sz="900" dirty="0">
                <a:latin typeface="Montserrat" pitchFamily="2" charset="-52"/>
                <a:cs typeface="Times New Roman"/>
                <a:sym typeface="Times New Roman"/>
              </a:rPr>
              <a:t>школ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26CF202-2EEF-4FD5-89C0-BFEEC4F39F9E}"/>
              </a:ext>
            </a:extLst>
          </p:cNvPr>
          <p:cNvSpPr txBox="1"/>
          <p:nvPr/>
        </p:nvSpPr>
        <p:spPr>
          <a:xfrm>
            <a:off x="5622655" y="1486500"/>
            <a:ext cx="1305395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latin typeface="Montserrat" pitchFamily="2" charset="-52"/>
                <a:cs typeface="Times New Roman"/>
                <a:sym typeface="Times New Roman"/>
              </a:rPr>
              <a:t>10126</a:t>
            </a:r>
          </a:p>
          <a:p>
            <a:pPr algn="ctr"/>
            <a:r>
              <a:rPr lang="ru-RU" sz="900" dirty="0">
                <a:latin typeface="Montserrat" pitchFamily="2" charset="-52"/>
                <a:cs typeface="Times New Roman"/>
                <a:sym typeface="Times New Roman"/>
              </a:rPr>
              <a:t>участников мастер-классов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1124FC9-E876-47D9-80BE-001053CA1719}"/>
              </a:ext>
            </a:extLst>
          </p:cNvPr>
          <p:cNvSpPr txBox="1"/>
          <p:nvPr/>
        </p:nvSpPr>
        <p:spPr>
          <a:xfrm>
            <a:off x="7327001" y="1486500"/>
            <a:ext cx="1195571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latin typeface="Montserrat" pitchFamily="2" charset="-52"/>
                <a:cs typeface="Times New Roman"/>
                <a:sym typeface="Times New Roman"/>
              </a:rPr>
              <a:t>29</a:t>
            </a:r>
            <a:br>
              <a:rPr lang="ru-RU" sz="2400" b="1" dirty="0">
                <a:latin typeface="Montserrat" pitchFamily="2" charset="-52"/>
                <a:cs typeface="Times New Roman"/>
                <a:sym typeface="Times New Roman"/>
              </a:rPr>
            </a:br>
            <a:r>
              <a:rPr lang="ru-RU" sz="900" dirty="0">
                <a:latin typeface="Montserrat" pitchFamily="2" charset="-52"/>
                <a:cs typeface="Times New Roman"/>
                <a:sym typeface="Times New Roman"/>
              </a:rPr>
              <a:t>программ профобучения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68E09BE9-6274-4BF1-A024-8A2C29AB5265}"/>
              </a:ext>
            </a:extLst>
          </p:cNvPr>
          <p:cNvSpPr txBox="1"/>
          <p:nvPr/>
        </p:nvSpPr>
        <p:spPr bwMode="auto">
          <a:xfrm>
            <a:off x="0" y="4558018"/>
            <a:ext cx="8665555" cy="530017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marL="0" marR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u="none" dirty="0">
                <a:solidFill>
                  <a:srgbClr val="041410"/>
                </a:solidFill>
                <a:latin typeface="Montserrat" panose="00000500000000000000" pitchFamily="2" charset="-52"/>
              </a:rPr>
              <a:t>В 2024 году обучающихся 6-11 классов </a:t>
            </a:r>
            <a:r>
              <a:rPr lang="ru-RU" sz="1400" u="none" dirty="0">
                <a:solidFill>
                  <a:srgbClr val="041410"/>
                </a:solidFill>
                <a:latin typeface="Montserrat" panose="00000500000000000000" pitchFamily="2" charset="-52"/>
              </a:rPr>
              <a:t>118 471 </a:t>
            </a:r>
            <a:r>
              <a:rPr lang="ru-RU" sz="800" u="none" strike="noStrike" cap="none" spc="0" dirty="0">
                <a:solidFill>
                  <a:srgbClr val="041410"/>
                </a:solidFill>
                <a:latin typeface="Montserrat" panose="00000500000000000000" pitchFamily="2" charset="-52"/>
              </a:rPr>
              <a:t>чел (2023 - 112 684 чел), с ОВЗ - </a:t>
            </a:r>
            <a:r>
              <a:rPr lang="ru-RU" sz="1400" u="none" strike="noStrike" cap="none" spc="0" dirty="0">
                <a:solidFill>
                  <a:srgbClr val="041410"/>
                </a:solidFill>
                <a:latin typeface="Montserrat" panose="00000500000000000000" pitchFamily="2" charset="-52"/>
              </a:rPr>
              <a:t>3 208</a:t>
            </a:r>
            <a:r>
              <a:rPr lang="ru-RU" sz="800" u="none" strike="noStrike" cap="none" spc="0" dirty="0">
                <a:solidFill>
                  <a:srgbClr val="041410"/>
                </a:solidFill>
                <a:latin typeface="Montserrat" panose="00000500000000000000" pitchFamily="2" charset="-52"/>
              </a:rPr>
              <a:t> чел (2023 - 3 457 чел), инвалидов - </a:t>
            </a:r>
            <a:r>
              <a:rPr lang="ru-RU" sz="1400" u="none" strike="noStrike" cap="none" spc="0" dirty="0">
                <a:solidFill>
                  <a:srgbClr val="041410"/>
                </a:solidFill>
                <a:latin typeface="Montserrat" panose="00000500000000000000" pitchFamily="2" charset="-52"/>
              </a:rPr>
              <a:t>2 103</a:t>
            </a:r>
            <a:r>
              <a:rPr lang="ru-RU" sz="800" u="none" strike="noStrike" cap="none" spc="0" dirty="0">
                <a:solidFill>
                  <a:srgbClr val="041410"/>
                </a:solidFill>
                <a:latin typeface="Montserrat" panose="00000500000000000000" pitchFamily="2" charset="-52"/>
              </a:rPr>
              <a:t> чел (2023 - 2 087 чел)</a:t>
            </a:r>
            <a:r>
              <a:rPr lang="en-US" sz="800" dirty="0">
                <a:solidFill>
                  <a:srgbClr val="041410"/>
                </a:solidFill>
                <a:latin typeface="Montserrat" panose="00000500000000000000" pitchFamily="2" charset="-52"/>
              </a:rPr>
              <a:t>, </a:t>
            </a:r>
            <a:r>
              <a:rPr lang="ru-RU" sz="800" u="none" strike="noStrike" cap="none" spc="0" dirty="0">
                <a:solidFill>
                  <a:srgbClr val="041410"/>
                </a:solidFill>
                <a:latin typeface="Montserrat" panose="00000500000000000000" pitchFamily="2" charset="-52"/>
              </a:rPr>
              <a:t>обучающихся 8-11 классов - </a:t>
            </a:r>
            <a:r>
              <a:rPr lang="ru-RU" sz="1400" u="none" strike="noStrike" cap="none" spc="0" dirty="0">
                <a:solidFill>
                  <a:srgbClr val="041410"/>
                </a:solidFill>
                <a:latin typeface="Montserrat" panose="00000500000000000000" pitchFamily="2" charset="-52"/>
              </a:rPr>
              <a:t>68 624</a:t>
            </a:r>
            <a:r>
              <a:rPr lang="ru-RU" sz="800" u="none" strike="noStrike" cap="none" spc="0" dirty="0">
                <a:solidFill>
                  <a:srgbClr val="041410"/>
                </a:solidFill>
                <a:latin typeface="Montserrat" panose="00000500000000000000" pitchFamily="2" charset="-52"/>
              </a:rPr>
              <a:t> чел (2023 - 64 965 чел), с ОВЗ - </a:t>
            </a:r>
            <a:r>
              <a:rPr lang="ru-RU" sz="1400" u="none" strike="noStrike" cap="none" spc="0" dirty="0">
                <a:solidFill>
                  <a:srgbClr val="041410"/>
                </a:solidFill>
                <a:latin typeface="Montserrat" panose="00000500000000000000" pitchFamily="2" charset="-52"/>
              </a:rPr>
              <a:t>1 749 </a:t>
            </a:r>
            <a:r>
              <a:rPr lang="ru-RU" sz="800" u="none" strike="noStrike" cap="none" spc="0" dirty="0">
                <a:solidFill>
                  <a:srgbClr val="041410"/>
                </a:solidFill>
                <a:latin typeface="Montserrat" panose="00000500000000000000" pitchFamily="2" charset="-52"/>
              </a:rPr>
              <a:t>чел (2023 - 1 784 чел), инвалидов - </a:t>
            </a:r>
            <a:r>
              <a:rPr lang="ru-RU" sz="1400" u="none" strike="noStrike" cap="none" spc="0" dirty="0">
                <a:solidFill>
                  <a:srgbClr val="041410"/>
                </a:solidFill>
                <a:latin typeface="Montserrat" panose="00000500000000000000" pitchFamily="2" charset="-52"/>
              </a:rPr>
              <a:t>1 116</a:t>
            </a:r>
            <a:r>
              <a:rPr lang="ru-RU" sz="800" u="none" strike="noStrike" cap="none" spc="0" dirty="0">
                <a:solidFill>
                  <a:srgbClr val="041410"/>
                </a:solidFill>
                <a:latin typeface="Montserrat" panose="00000500000000000000" pitchFamily="2" charset="-52"/>
              </a:rPr>
              <a:t> чел (2023 - 1 079)</a:t>
            </a:r>
          </a:p>
        </p:txBody>
      </p:sp>
      <p:pic>
        <p:nvPicPr>
          <p:cNvPr id="38" name="Picture 2" descr="Герб Ханты-Мансийского автономного округа — Югры — Википедия">
            <a:extLst>
              <a:ext uri="{FF2B5EF4-FFF2-40B4-BE49-F238E27FC236}">
                <a16:creationId xmlns:a16="http://schemas.microsoft.com/office/drawing/2014/main" id="{FF62FD60-EF50-4F7C-A397-6D914947CC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tretch/>
        </p:blipFill>
        <p:spPr bwMode="auto">
          <a:xfrm>
            <a:off x="7743322" y="67553"/>
            <a:ext cx="694125" cy="633389"/>
          </a:xfrm>
          <a:prstGeom prst="rect">
            <a:avLst/>
          </a:prstGeom>
          <a:noFill/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A4146212-8D76-45B3-B7BE-7A5AA9A5B2DF}"/>
              </a:ext>
            </a:extLst>
          </p:cNvPr>
          <p:cNvSpPr txBox="1"/>
          <p:nvPr/>
        </p:nvSpPr>
        <p:spPr>
          <a:xfrm>
            <a:off x="5622655" y="778381"/>
            <a:ext cx="1481841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latin typeface="Montserrat" pitchFamily="2" charset="-52"/>
                <a:cs typeface="Times New Roman"/>
                <a:sym typeface="Times New Roman"/>
              </a:rPr>
              <a:t>101,3 тыс.</a:t>
            </a:r>
          </a:p>
          <a:p>
            <a:pPr algn="ctr"/>
            <a:r>
              <a:rPr lang="ru-RU" sz="900" dirty="0">
                <a:latin typeface="Montserrat" pitchFamily="2" charset="-52"/>
                <a:cs typeface="Times New Roman"/>
                <a:sym typeface="Times New Roman"/>
              </a:rPr>
              <a:t>учеников 6-11 классов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A4AF58A4-06D2-4A04-ADAC-4B6C48F6A9C4}"/>
              </a:ext>
            </a:extLst>
          </p:cNvPr>
          <p:cNvSpPr txBox="1"/>
          <p:nvPr/>
        </p:nvSpPr>
        <p:spPr>
          <a:xfrm>
            <a:off x="4189338" y="2264839"/>
            <a:ext cx="1195571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latin typeface="Montserrat" pitchFamily="2" charset="-52"/>
                <a:cs typeface="Times New Roman"/>
                <a:sym typeface="Times New Roman"/>
              </a:rPr>
              <a:t>56</a:t>
            </a:r>
            <a:br>
              <a:rPr lang="ru-RU" sz="2400" b="1" dirty="0">
                <a:latin typeface="Montserrat" pitchFamily="2" charset="-52"/>
                <a:cs typeface="Times New Roman"/>
                <a:sym typeface="Times New Roman"/>
              </a:rPr>
            </a:br>
            <a:r>
              <a:rPr lang="ru-RU" sz="900" dirty="0">
                <a:latin typeface="Montserrat" pitchFamily="2" charset="-52"/>
                <a:cs typeface="Times New Roman"/>
                <a:sym typeface="Times New Roman"/>
              </a:rPr>
              <a:t>индустриальных партнеров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8ECDAE7E-DD94-42AE-80A1-36C0C2935EFD}"/>
              </a:ext>
            </a:extLst>
          </p:cNvPr>
          <p:cNvSpPr txBox="1"/>
          <p:nvPr/>
        </p:nvSpPr>
        <p:spPr>
          <a:xfrm>
            <a:off x="5581200" y="2264839"/>
            <a:ext cx="1388303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latin typeface="Montserrat" pitchFamily="2" charset="-52"/>
                <a:cs typeface="Times New Roman"/>
                <a:sym typeface="Times New Roman"/>
              </a:rPr>
              <a:t>17627</a:t>
            </a:r>
          </a:p>
          <a:p>
            <a:pPr algn="ctr"/>
            <a:r>
              <a:rPr lang="ru-RU" sz="900" dirty="0">
                <a:latin typeface="Montserrat" pitchFamily="2" charset="-52"/>
                <a:cs typeface="Times New Roman"/>
                <a:sym typeface="Times New Roman"/>
              </a:rPr>
              <a:t>участников «Билета в будущее» 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8993FA9E-7063-48FD-A73C-CD334B885296}"/>
              </a:ext>
            </a:extLst>
          </p:cNvPr>
          <p:cNvSpPr txBox="1"/>
          <p:nvPr/>
        </p:nvSpPr>
        <p:spPr>
          <a:xfrm>
            <a:off x="4129634" y="3091146"/>
            <a:ext cx="5014366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i="0" dirty="0">
                <a:solidFill>
                  <a:srgbClr val="2A2A2A"/>
                </a:solidFill>
                <a:effectLst/>
                <a:latin typeface="Montserrat" panose="00000500000000000000" pitchFamily="2" charset="-52"/>
              </a:rPr>
              <a:t>Региональный проект «Будущий профессионал» </a:t>
            </a:r>
            <a:r>
              <a:rPr lang="ru-RU" i="0" dirty="0">
                <a:solidFill>
                  <a:srgbClr val="2A2A2A"/>
                </a:solidFill>
                <a:effectLst/>
                <a:latin typeface="Montserrat" panose="00000500000000000000" pitchFamily="2" charset="-52"/>
              </a:rPr>
              <a:t>помогает старшеклассникам Югры определиться </a:t>
            </a:r>
            <a:r>
              <a:rPr lang="en-US" i="0" dirty="0">
                <a:solidFill>
                  <a:srgbClr val="2A2A2A"/>
                </a:solidFill>
                <a:effectLst/>
                <a:latin typeface="Montserrat" panose="00000500000000000000" pitchFamily="2" charset="-52"/>
              </a:rPr>
              <a:t>  </a:t>
            </a:r>
            <a:r>
              <a:rPr lang="ru-RU" i="0" dirty="0">
                <a:solidFill>
                  <a:srgbClr val="2A2A2A"/>
                </a:solidFill>
                <a:effectLst/>
                <a:latin typeface="Montserrat" panose="00000500000000000000" pitchFamily="2" charset="-52"/>
              </a:rPr>
              <a:t>с будущей профессией с учетом особенностей развития экономики и рынка труда региона</a:t>
            </a:r>
            <a:r>
              <a:rPr lang="en-US" dirty="0">
                <a:solidFill>
                  <a:srgbClr val="2A2A2A"/>
                </a:solidFill>
                <a:latin typeface="Montserrat" panose="00000500000000000000" pitchFamily="2" charset="-52"/>
              </a:rPr>
              <a:t>.</a:t>
            </a:r>
            <a:endParaRPr lang="ru-RU" dirty="0">
              <a:latin typeface="Montserrat" panose="00000500000000000000" pitchFamily="2" charset="-52"/>
            </a:endParaRPr>
          </a:p>
        </p:txBody>
      </p:sp>
      <p:sp>
        <p:nvSpPr>
          <p:cNvPr id="19" name="Google Shape;48;p15">
            <a:extLst>
              <a:ext uri="{FF2B5EF4-FFF2-40B4-BE49-F238E27FC236}">
                <a16:creationId xmlns:a16="http://schemas.microsoft.com/office/drawing/2014/main" id="{9CBBDFA3-94FB-4C89-B26D-297DDF389663}"/>
              </a:ext>
            </a:extLst>
          </p:cNvPr>
          <p:cNvSpPr txBox="1">
            <a:spLocks/>
          </p:cNvSpPr>
          <p:nvPr/>
        </p:nvSpPr>
        <p:spPr>
          <a:xfrm>
            <a:off x="286692" y="-278276"/>
            <a:ext cx="7040309" cy="10179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l"/>
            <a:r>
              <a:rPr lang="ru-RU" sz="2000" b="1" dirty="0">
                <a:latin typeface="Montserrat" panose="00000500000000000000" pitchFamily="2" charset="-52"/>
              </a:rPr>
              <a:t>Единая модель профессиональной ориентации (</a:t>
            </a:r>
            <a:r>
              <a:rPr lang="ru-RU" sz="2000" b="1" dirty="0" err="1">
                <a:latin typeface="Montserrat" panose="00000500000000000000" pitchFamily="2" charset="-52"/>
              </a:rPr>
              <a:t>профминимум</a:t>
            </a:r>
            <a:r>
              <a:rPr lang="ru-RU" sz="2000" b="1" dirty="0">
                <a:latin typeface="Montserrat" panose="00000500000000000000" pitchFamily="2" charset="-52"/>
              </a:rPr>
              <a:t>)</a:t>
            </a:r>
          </a:p>
        </p:txBody>
      </p:sp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7A1B60E9-6EF7-4102-BA2E-85DE7C5B5A94}"/>
              </a:ext>
            </a:extLst>
          </p:cNvPr>
          <p:cNvGrpSpPr/>
          <p:nvPr/>
        </p:nvGrpSpPr>
        <p:grpSpPr>
          <a:xfrm>
            <a:off x="303070" y="769226"/>
            <a:ext cx="3788792" cy="3788792"/>
            <a:chOff x="303070" y="769226"/>
            <a:chExt cx="3788792" cy="3788792"/>
          </a:xfrm>
        </p:grpSpPr>
        <p:pic>
          <p:nvPicPr>
            <p:cNvPr id="45" name="Рисунок 44">
              <a:extLst>
                <a:ext uri="{FF2B5EF4-FFF2-40B4-BE49-F238E27FC236}">
                  <a16:creationId xmlns:a16="http://schemas.microsoft.com/office/drawing/2014/main" id="{B5393C86-26D7-4FD7-B67D-DAC73695914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03070" y="769226"/>
              <a:ext cx="3788792" cy="3788792"/>
            </a:xfrm>
            <a:prstGeom prst="rect">
              <a:avLst/>
            </a:prstGeom>
          </p:spPr>
        </p:pic>
        <p:pic>
          <p:nvPicPr>
            <p:cNvPr id="3" name="Рисунок 2">
              <a:extLst>
                <a:ext uri="{FF2B5EF4-FFF2-40B4-BE49-F238E27FC236}">
                  <a16:creationId xmlns:a16="http://schemas.microsoft.com/office/drawing/2014/main" id="{0976CD77-0279-4484-AB12-53C038ADB01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811" t="9704" r="4815" b="19074"/>
            <a:stretch/>
          </p:blipFill>
          <p:spPr>
            <a:xfrm>
              <a:off x="1577304" y="2071687"/>
              <a:ext cx="2461296" cy="243086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663067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34029756" name="TextBox 94"/>
          <p:cNvSpPr txBox="1"/>
          <p:nvPr/>
        </p:nvSpPr>
        <p:spPr bwMode="auto">
          <a:xfrm>
            <a:off x="5539341" y="499941"/>
            <a:ext cx="30264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1800" b="1">
                <a:solidFill>
                  <a:srgbClr val="002060"/>
                </a:solidFill>
                <a:latin typeface="Montserrat"/>
              </a:rPr>
              <a:t>21 000 </a:t>
            </a:r>
            <a:r>
              <a:rPr lang="ru-RU" sz="1200">
                <a:solidFill>
                  <a:srgbClr val="002060"/>
                </a:solidFill>
                <a:latin typeface="Montserrat"/>
              </a:rPr>
              <a:t>выпускников ежегодно</a:t>
            </a:r>
            <a:endParaRPr sz="1200">
              <a:solidFill>
                <a:srgbClr val="002060"/>
              </a:solidFill>
              <a:latin typeface="Montserrat"/>
            </a:endParaRPr>
          </a:p>
        </p:txBody>
      </p:sp>
      <p:sp>
        <p:nvSpPr>
          <p:cNvPr id="635369859" name="Блок-схема: знак завершения 1"/>
          <p:cNvSpPr/>
          <p:nvPr/>
        </p:nvSpPr>
        <p:spPr bwMode="auto">
          <a:xfrm>
            <a:off x="3262353" y="539953"/>
            <a:ext cx="1842534" cy="346249"/>
          </a:xfrm>
          <a:prstGeom prst="flowChartTerminator">
            <a:avLst/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1050">
                <a:latin typeface="Montserrat"/>
              </a:rPr>
              <a:t>9 класс</a:t>
            </a:r>
            <a:endParaRPr sz="1050"/>
          </a:p>
        </p:txBody>
      </p:sp>
      <p:sp>
        <p:nvSpPr>
          <p:cNvPr id="2142959152" name="TextBox 6"/>
          <p:cNvSpPr txBox="1"/>
          <p:nvPr/>
        </p:nvSpPr>
        <p:spPr bwMode="auto">
          <a:xfrm>
            <a:off x="5151014" y="401455"/>
            <a:ext cx="48126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3600">
                <a:latin typeface="Montserrat"/>
                <a:cs typeface="Montserrat"/>
              </a:rPr>
              <a:t>≈</a:t>
            </a:r>
            <a:endParaRPr sz="1050"/>
          </a:p>
        </p:txBody>
      </p:sp>
      <p:graphicFrame>
        <p:nvGraphicFramePr>
          <p:cNvPr id="2001607732" name="Таблиц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28915765"/>
              </p:ext>
            </p:extLst>
          </p:nvPr>
        </p:nvGraphicFramePr>
        <p:xfrm>
          <a:off x="89403" y="4689361"/>
          <a:ext cx="8202701" cy="380046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9577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959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05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8051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775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8051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4230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4962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95775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90023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200" b="1" u="none" strike="noStrike">
                          <a:solidFill>
                            <a:schemeClr val="tx1"/>
                          </a:solidFill>
                          <a:latin typeface="Montserrat"/>
                        </a:rPr>
                        <a:t>2024</a:t>
                      </a:r>
                      <a:endParaRPr lang="ru-RU" sz="1200" b="1" i="0" u="none" strike="noStrike">
                        <a:solidFill>
                          <a:schemeClr val="tx1"/>
                        </a:solidFill>
                        <a:latin typeface="Montserrat"/>
                      </a:endParaRPr>
                    </a:p>
                  </a:txBody>
                  <a:tcPr marL="7143" marR="7143" marT="7143" marB="0" anchor="ctr"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200" b="1" u="none" strike="noStrike">
                          <a:solidFill>
                            <a:schemeClr val="tx1"/>
                          </a:solidFill>
                          <a:latin typeface="Montserrat"/>
                        </a:rPr>
                        <a:t>2025</a:t>
                      </a:r>
                      <a:endParaRPr lang="ru-RU" sz="1200" b="1" i="0" u="none" strike="noStrike">
                        <a:solidFill>
                          <a:schemeClr val="tx1"/>
                        </a:solidFill>
                        <a:latin typeface="Montserrat"/>
                      </a:endParaRPr>
                    </a:p>
                  </a:txBody>
                  <a:tcPr marL="7143" marR="7143" marT="7143" marB="0" anchor="ctr"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200" b="1" u="none" strike="noStrike">
                          <a:solidFill>
                            <a:schemeClr val="tx1"/>
                          </a:solidFill>
                          <a:latin typeface="Montserrat"/>
                        </a:rPr>
                        <a:t>2026</a:t>
                      </a:r>
                      <a:endParaRPr lang="ru-RU" sz="1200" b="1" i="0" u="none" strike="noStrike">
                        <a:solidFill>
                          <a:schemeClr val="tx1"/>
                        </a:solidFill>
                        <a:latin typeface="Montserrat"/>
                      </a:endParaRPr>
                    </a:p>
                  </a:txBody>
                  <a:tcPr marL="7143" marR="7143" marT="7143" marB="0" anchor="ctr"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200" b="1" u="none" strike="noStrike">
                          <a:solidFill>
                            <a:schemeClr val="tx1"/>
                          </a:solidFill>
                          <a:latin typeface="Montserrat"/>
                        </a:rPr>
                        <a:t>2027</a:t>
                      </a:r>
                      <a:endParaRPr lang="ru-RU" sz="1200" b="1" i="0" u="none" strike="noStrike">
                        <a:solidFill>
                          <a:schemeClr val="tx1"/>
                        </a:solidFill>
                        <a:latin typeface="Montserrat"/>
                      </a:endParaRPr>
                    </a:p>
                  </a:txBody>
                  <a:tcPr marL="7143" marR="7143" marT="7143" marB="0" anchor="ctr"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200" b="1" u="none" strike="noStrike">
                          <a:solidFill>
                            <a:schemeClr val="tx1"/>
                          </a:solidFill>
                          <a:latin typeface="Montserrat"/>
                        </a:rPr>
                        <a:t>2028</a:t>
                      </a:r>
                      <a:endParaRPr lang="ru-RU" sz="1200" b="1" i="0" u="none" strike="noStrike">
                        <a:solidFill>
                          <a:schemeClr val="tx1"/>
                        </a:solidFill>
                        <a:latin typeface="Montserrat"/>
                      </a:endParaRPr>
                    </a:p>
                  </a:txBody>
                  <a:tcPr marL="7143" marR="7143" marT="7143" marB="0" anchor="ctr"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200" b="1" u="none" strike="noStrike">
                          <a:solidFill>
                            <a:schemeClr val="tx1"/>
                          </a:solidFill>
                          <a:latin typeface="Montserrat"/>
                        </a:rPr>
                        <a:t>2029</a:t>
                      </a:r>
                      <a:endParaRPr lang="ru-RU" sz="1200" b="1" i="0" u="none" strike="noStrike">
                        <a:solidFill>
                          <a:schemeClr val="tx1"/>
                        </a:solidFill>
                        <a:latin typeface="Montserrat"/>
                      </a:endParaRPr>
                    </a:p>
                  </a:txBody>
                  <a:tcPr marL="7143" marR="7143" marT="7143" marB="0" anchor="ctr"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200" b="1" u="none" strike="noStrike">
                          <a:solidFill>
                            <a:schemeClr val="tx1"/>
                          </a:solidFill>
                          <a:latin typeface="Montserrat"/>
                        </a:rPr>
                        <a:t>2030</a:t>
                      </a:r>
                      <a:endParaRPr lang="ru-RU" sz="1200" b="1" i="0" u="none" strike="noStrike">
                        <a:solidFill>
                          <a:schemeClr val="tx1"/>
                        </a:solidFill>
                        <a:latin typeface="Montserrat"/>
                      </a:endParaRPr>
                    </a:p>
                  </a:txBody>
                  <a:tcPr marL="7143" marR="7143" marT="7143" marB="0" anchor="ctr"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200" b="1" u="none" strike="noStrike">
                          <a:solidFill>
                            <a:schemeClr val="tx1"/>
                          </a:solidFill>
                          <a:latin typeface="Montserrat"/>
                        </a:rPr>
                        <a:t>2031</a:t>
                      </a:r>
                      <a:endParaRPr lang="ru-RU" sz="1200" b="1" i="0" u="none" strike="noStrike">
                        <a:solidFill>
                          <a:schemeClr val="tx1"/>
                        </a:solidFill>
                        <a:latin typeface="Montserrat"/>
                      </a:endParaRPr>
                    </a:p>
                  </a:txBody>
                  <a:tcPr marL="7143" marR="7143" marT="7143" marB="0" anchor="ctr"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200" b="1" u="none" strike="noStrike">
                          <a:solidFill>
                            <a:schemeClr val="tx1"/>
                          </a:solidFill>
                          <a:latin typeface="Montserrat"/>
                        </a:rPr>
                        <a:t>2032</a:t>
                      </a:r>
                      <a:endParaRPr lang="ru-RU" sz="1200" b="1" i="0" u="none" strike="noStrike">
                        <a:solidFill>
                          <a:schemeClr val="tx1"/>
                        </a:solidFill>
                        <a:latin typeface="Montserrat"/>
                      </a:endParaRPr>
                    </a:p>
                  </a:txBody>
                  <a:tcPr marL="7143" marR="7143" marT="7143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0023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200" b="0" u="none" strike="noStrike">
                          <a:solidFill>
                            <a:schemeClr val="tx1"/>
                          </a:solidFill>
                          <a:latin typeface="Montserrat"/>
                        </a:rPr>
                        <a:t>21647</a:t>
                      </a:r>
                      <a:endParaRPr lang="ru-RU" sz="1200" b="0" i="0" u="none" strike="noStrike">
                        <a:solidFill>
                          <a:schemeClr val="tx1"/>
                        </a:solidFill>
                        <a:latin typeface="Montserrat"/>
                      </a:endParaRPr>
                    </a:p>
                  </a:txBody>
                  <a:tcPr marL="7143" marR="7143" marT="7143" marB="0" anchor="ctr"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200" b="0" u="none" strike="noStrike">
                          <a:solidFill>
                            <a:schemeClr val="tx1"/>
                          </a:solidFill>
                          <a:latin typeface="Montserrat"/>
                        </a:rPr>
                        <a:t>22036</a:t>
                      </a:r>
                      <a:endParaRPr lang="ru-RU" sz="1200" b="0" i="0" u="none" strike="noStrike">
                        <a:solidFill>
                          <a:schemeClr val="tx1"/>
                        </a:solidFill>
                        <a:latin typeface="Montserrat"/>
                      </a:endParaRPr>
                    </a:p>
                  </a:txBody>
                  <a:tcPr marL="7143" marR="7143" marT="7143" marB="0" anchor="ctr"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200" b="0" u="none" strike="noStrike">
                          <a:solidFill>
                            <a:schemeClr val="tx1"/>
                          </a:solidFill>
                          <a:latin typeface="Montserrat"/>
                        </a:rPr>
                        <a:t>23125</a:t>
                      </a:r>
                      <a:endParaRPr lang="ru-RU" sz="1200" b="0" i="0" u="none" strike="noStrike">
                        <a:solidFill>
                          <a:schemeClr val="tx1"/>
                        </a:solidFill>
                        <a:latin typeface="Montserrat"/>
                      </a:endParaRPr>
                    </a:p>
                  </a:txBody>
                  <a:tcPr marL="7143" marR="7143" marT="7143" marB="0" anchor="ctr"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200" b="0" u="none" strike="noStrike">
                          <a:solidFill>
                            <a:schemeClr val="tx1"/>
                          </a:solidFill>
                          <a:latin typeface="Montserrat"/>
                        </a:rPr>
                        <a:t>23668</a:t>
                      </a:r>
                      <a:endParaRPr lang="ru-RU" sz="1200" b="0" i="0" u="none" strike="noStrike">
                        <a:solidFill>
                          <a:schemeClr val="tx1"/>
                        </a:solidFill>
                        <a:latin typeface="Montserrat"/>
                      </a:endParaRPr>
                    </a:p>
                  </a:txBody>
                  <a:tcPr marL="7143" marR="7143" marT="7143" marB="0" anchor="ctr"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200" b="0" u="none" strike="noStrike">
                          <a:solidFill>
                            <a:schemeClr val="tx1"/>
                          </a:solidFill>
                          <a:latin typeface="Montserrat"/>
                        </a:rPr>
                        <a:t>25378</a:t>
                      </a:r>
                      <a:endParaRPr lang="ru-RU" sz="1200" b="0" i="0" u="none" strike="noStrike">
                        <a:solidFill>
                          <a:schemeClr val="tx1"/>
                        </a:solidFill>
                        <a:latin typeface="Montserrat"/>
                      </a:endParaRPr>
                    </a:p>
                  </a:txBody>
                  <a:tcPr marL="7143" marR="7143" marT="7143" marB="0" anchor="ctr"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200" b="0" u="none" strike="noStrike">
                          <a:solidFill>
                            <a:schemeClr val="tx1"/>
                          </a:solidFill>
                          <a:latin typeface="Montserrat"/>
                        </a:rPr>
                        <a:t>25297</a:t>
                      </a:r>
                      <a:endParaRPr lang="ru-RU" sz="1200" b="0" i="0" u="none" strike="noStrike">
                        <a:solidFill>
                          <a:schemeClr val="tx1"/>
                        </a:solidFill>
                        <a:latin typeface="Montserrat"/>
                      </a:endParaRPr>
                    </a:p>
                  </a:txBody>
                  <a:tcPr marL="7143" marR="7143" marT="7143" marB="0" anchor="ctr"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200" b="0" u="none" strike="noStrike">
                          <a:solidFill>
                            <a:schemeClr val="tx1"/>
                          </a:solidFill>
                          <a:latin typeface="Montserrat"/>
                        </a:rPr>
                        <a:t>25276</a:t>
                      </a:r>
                      <a:endParaRPr lang="ru-RU" sz="1200" b="0" i="0" u="none" strike="noStrike">
                        <a:solidFill>
                          <a:schemeClr val="tx1"/>
                        </a:solidFill>
                        <a:latin typeface="Montserrat"/>
                      </a:endParaRPr>
                    </a:p>
                  </a:txBody>
                  <a:tcPr marL="7143" marR="7143" marT="7143" marB="0" anchor="ctr"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200" b="0" u="none" strike="noStrike">
                          <a:solidFill>
                            <a:schemeClr val="tx1"/>
                          </a:solidFill>
                          <a:latin typeface="Montserrat"/>
                        </a:rPr>
                        <a:t>25059</a:t>
                      </a:r>
                      <a:endParaRPr lang="ru-RU" sz="1200" b="0" i="0" u="none" strike="noStrike">
                        <a:solidFill>
                          <a:schemeClr val="tx1"/>
                        </a:solidFill>
                        <a:latin typeface="Montserrat"/>
                      </a:endParaRPr>
                    </a:p>
                  </a:txBody>
                  <a:tcPr marL="7143" marR="7143" marT="7143" marB="0" anchor="ctr"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200" b="0" u="none" strike="noStrike" dirty="0">
                          <a:solidFill>
                            <a:schemeClr val="tx1"/>
                          </a:solidFill>
                          <a:latin typeface="Montserrat"/>
                        </a:rPr>
                        <a:t>23935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Montserrat"/>
                      </a:endParaRPr>
                    </a:p>
                  </a:txBody>
                  <a:tcPr marL="7143" marR="7143" marT="7143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76920855" name="TextBox 72"/>
          <p:cNvSpPr txBox="1"/>
          <p:nvPr/>
        </p:nvSpPr>
        <p:spPr bwMode="auto">
          <a:xfrm>
            <a:off x="1210778" y="4362296"/>
            <a:ext cx="5542845" cy="276999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rgbClr val="000000"/>
          </a:lnRef>
          <a:fillRef idx="0">
            <a:srgbClr val="000000"/>
          </a:fillRef>
          <a:effectRef idx="0">
            <a:srgbClr val="000000"/>
          </a:effectRef>
          <a:fontRef idx="none"/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200" b="1" dirty="0">
                <a:solidFill>
                  <a:srgbClr val="002060"/>
                </a:solidFill>
                <a:latin typeface="Montserrat"/>
                <a:cs typeface="Montserrat"/>
              </a:rPr>
              <a:t>Прогнозное количество выпускников 9 классов в Югре</a:t>
            </a:r>
            <a:endParaRPr sz="1200" dirty="0">
              <a:solidFill>
                <a:srgbClr val="002060"/>
              </a:solidFill>
              <a:latin typeface="Montserrat"/>
              <a:cs typeface="Montserrat"/>
            </a:endParaRPr>
          </a:p>
        </p:txBody>
      </p:sp>
      <p:sp>
        <p:nvSpPr>
          <p:cNvPr id="1868904272" name="Блок-схема: знак завершения 16"/>
          <p:cNvSpPr/>
          <p:nvPr/>
        </p:nvSpPr>
        <p:spPr bwMode="auto">
          <a:xfrm>
            <a:off x="1766828" y="1146350"/>
            <a:ext cx="1842534" cy="346249"/>
          </a:xfrm>
          <a:prstGeom prst="flowChartTerminator">
            <a:avLst/>
          </a:prstGeom>
          <a:ln w="28575">
            <a:solidFill>
              <a:srgbClr val="0070C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1050">
                <a:latin typeface="Montserrat"/>
              </a:rPr>
              <a:t>10 класс</a:t>
            </a:r>
            <a:endParaRPr sz="1050"/>
          </a:p>
        </p:txBody>
      </p:sp>
      <p:cxnSp>
        <p:nvCxnSpPr>
          <p:cNvPr id="872275461" name="Соединитель: уступ 18"/>
          <p:cNvCxnSpPr>
            <a:cxnSpLocks/>
          </p:cNvCxnSpPr>
          <p:nvPr/>
        </p:nvCxnSpPr>
        <p:spPr bwMode="auto">
          <a:xfrm>
            <a:off x="4527298" y="903973"/>
            <a:ext cx="2938037" cy="302159"/>
          </a:xfrm>
          <a:prstGeom prst="bentConnector2">
            <a:avLst/>
          </a:prstGeom>
          <a:ln w="158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606138" name="Соединитель: уступ 23"/>
          <p:cNvCxnSpPr>
            <a:cxnSpLocks/>
            <a:endCxn id="1868904272" idx="3"/>
          </p:cNvCxnSpPr>
          <p:nvPr/>
        </p:nvCxnSpPr>
        <p:spPr bwMode="auto">
          <a:xfrm rot="5399978">
            <a:off x="3526332" y="969232"/>
            <a:ext cx="433272" cy="267212"/>
          </a:xfrm>
          <a:prstGeom prst="bentConnector2">
            <a:avLst/>
          </a:prstGeom>
          <a:ln w="158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32221619" name="TextBox 94"/>
          <p:cNvSpPr txBox="1"/>
          <p:nvPr/>
        </p:nvSpPr>
        <p:spPr bwMode="auto">
          <a:xfrm>
            <a:off x="83363" y="1144628"/>
            <a:ext cx="16974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1800" b="1">
                <a:solidFill>
                  <a:srgbClr val="002060"/>
                </a:solidFill>
                <a:latin typeface="Montserrat"/>
              </a:rPr>
              <a:t>11 000 </a:t>
            </a:r>
            <a:r>
              <a:rPr lang="ru-RU" sz="1200">
                <a:solidFill>
                  <a:srgbClr val="002060"/>
                </a:solidFill>
                <a:latin typeface="Montserrat"/>
              </a:rPr>
              <a:t>человек</a:t>
            </a:r>
            <a:endParaRPr sz="1200">
              <a:solidFill>
                <a:srgbClr val="002060"/>
              </a:solidFill>
              <a:latin typeface="Montserrat"/>
            </a:endParaRPr>
          </a:p>
        </p:txBody>
      </p:sp>
      <p:sp>
        <p:nvSpPr>
          <p:cNvPr id="1401495237" name="Блок-схема: знак завершения 54"/>
          <p:cNvSpPr/>
          <p:nvPr/>
        </p:nvSpPr>
        <p:spPr bwMode="auto">
          <a:xfrm>
            <a:off x="6662899" y="2023087"/>
            <a:ext cx="1604875" cy="468632"/>
          </a:xfrm>
          <a:prstGeom prst="flowChartTerminator">
            <a:avLst/>
          </a:prstGeom>
          <a:ln w="28575">
            <a:solidFill>
              <a:schemeClr val="accent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1050">
                <a:latin typeface="Montserrat"/>
              </a:rPr>
              <a:t>СПО Югры</a:t>
            </a:r>
            <a:endParaRPr sz="1050"/>
          </a:p>
        </p:txBody>
      </p:sp>
      <p:sp>
        <p:nvSpPr>
          <p:cNvPr id="1876532810" name="TextBox 94"/>
          <p:cNvSpPr txBox="1"/>
          <p:nvPr/>
        </p:nvSpPr>
        <p:spPr bwMode="auto">
          <a:xfrm>
            <a:off x="6695901" y="1175003"/>
            <a:ext cx="15388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1800" b="1">
                <a:solidFill>
                  <a:srgbClr val="002060"/>
                </a:solidFill>
                <a:latin typeface="Montserrat"/>
              </a:rPr>
              <a:t>9 000 </a:t>
            </a:r>
            <a:r>
              <a:rPr lang="ru-RU" sz="1200">
                <a:solidFill>
                  <a:srgbClr val="002060"/>
                </a:solidFill>
                <a:latin typeface="Montserrat"/>
              </a:rPr>
              <a:t>человек</a:t>
            </a:r>
            <a:endParaRPr sz="1050"/>
          </a:p>
          <a:p>
            <a:pPr algn="ctr">
              <a:defRPr/>
            </a:pPr>
            <a:r>
              <a:rPr lang="ru-RU" sz="900" i="1">
                <a:solidFill>
                  <a:srgbClr val="002060"/>
                </a:solidFill>
                <a:latin typeface="Montserrat"/>
              </a:rPr>
              <a:t>(7,5 тыс. – бюджет, 2,2 тыс. – коммерция)</a:t>
            </a:r>
            <a:endParaRPr sz="900" i="1">
              <a:solidFill>
                <a:srgbClr val="002060"/>
              </a:solidFill>
              <a:latin typeface="Montserrat"/>
            </a:endParaRPr>
          </a:p>
        </p:txBody>
      </p:sp>
      <p:sp>
        <p:nvSpPr>
          <p:cNvPr id="2064068472" name="TextBox 94"/>
          <p:cNvSpPr txBox="1"/>
          <p:nvPr/>
        </p:nvSpPr>
        <p:spPr bwMode="auto">
          <a:xfrm>
            <a:off x="4900235" y="1041932"/>
            <a:ext cx="16974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1800" b="1">
                <a:solidFill>
                  <a:srgbClr val="002060"/>
                </a:solidFill>
                <a:latin typeface="Montserrat"/>
              </a:rPr>
              <a:t>1000 </a:t>
            </a:r>
            <a:r>
              <a:rPr lang="ru-RU" sz="1200">
                <a:solidFill>
                  <a:srgbClr val="002060"/>
                </a:solidFill>
                <a:latin typeface="Montserrat"/>
              </a:rPr>
              <a:t>человек</a:t>
            </a:r>
            <a:endParaRPr sz="1200">
              <a:solidFill>
                <a:srgbClr val="002060"/>
              </a:solidFill>
              <a:latin typeface="Montserrat"/>
            </a:endParaRPr>
          </a:p>
        </p:txBody>
      </p:sp>
      <p:cxnSp>
        <p:nvCxnSpPr>
          <p:cNvPr id="1170507589" name="Прямая со стрелкой 58"/>
          <p:cNvCxnSpPr>
            <a:cxnSpLocks/>
          </p:cNvCxnSpPr>
          <p:nvPr/>
        </p:nvCxnSpPr>
        <p:spPr bwMode="auto">
          <a:xfrm>
            <a:off x="2697775" y="1498989"/>
            <a:ext cx="0" cy="267693"/>
          </a:xfrm>
          <a:prstGeom prst="straightConnector1">
            <a:avLst/>
          </a:prstGeom>
          <a:ln w="158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8120795" name="Блок-схема: знак завершения 59"/>
          <p:cNvSpPr/>
          <p:nvPr/>
        </p:nvSpPr>
        <p:spPr bwMode="auto">
          <a:xfrm>
            <a:off x="1780813" y="1758032"/>
            <a:ext cx="1842534" cy="346249"/>
          </a:xfrm>
          <a:prstGeom prst="flowChartTerminator">
            <a:avLst/>
          </a:prstGeom>
          <a:ln w="28575">
            <a:solidFill>
              <a:srgbClr val="0070C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1050">
                <a:latin typeface="Montserrat"/>
              </a:rPr>
              <a:t>11 класс</a:t>
            </a:r>
            <a:endParaRPr sz="1050"/>
          </a:p>
        </p:txBody>
      </p:sp>
      <p:sp>
        <p:nvSpPr>
          <p:cNvPr id="1630765108" name="TextBox 94"/>
          <p:cNvSpPr txBox="1"/>
          <p:nvPr/>
        </p:nvSpPr>
        <p:spPr bwMode="auto">
          <a:xfrm>
            <a:off x="74753" y="1712532"/>
            <a:ext cx="16974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1800" b="1">
                <a:solidFill>
                  <a:srgbClr val="002060"/>
                </a:solidFill>
                <a:latin typeface="Montserrat"/>
              </a:rPr>
              <a:t>10 000 </a:t>
            </a:r>
            <a:r>
              <a:rPr lang="ru-RU" sz="1200">
                <a:solidFill>
                  <a:srgbClr val="002060"/>
                </a:solidFill>
                <a:latin typeface="Montserrat"/>
              </a:rPr>
              <a:t>человек</a:t>
            </a:r>
            <a:endParaRPr sz="1200">
              <a:solidFill>
                <a:srgbClr val="002060"/>
              </a:solidFill>
              <a:latin typeface="Montserrat"/>
            </a:endParaRPr>
          </a:p>
        </p:txBody>
      </p:sp>
      <p:sp>
        <p:nvSpPr>
          <p:cNvPr id="788180481" name="Блок-схема: знак завершения 61"/>
          <p:cNvSpPr/>
          <p:nvPr/>
        </p:nvSpPr>
        <p:spPr bwMode="auto">
          <a:xfrm>
            <a:off x="83363" y="2319134"/>
            <a:ext cx="1842534" cy="346249"/>
          </a:xfrm>
          <a:prstGeom prst="flowChartTerminator">
            <a:avLst/>
          </a:prstGeom>
          <a:ln w="28575">
            <a:solidFill>
              <a:schemeClr val="accent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1050">
                <a:solidFill>
                  <a:schemeClr val="accent1">
                    <a:lumMod val="75000"/>
                  </a:schemeClr>
                </a:solidFill>
                <a:latin typeface="Montserrat"/>
              </a:rPr>
              <a:t>вузы Югры</a:t>
            </a:r>
            <a:endParaRPr sz="1050">
              <a:solidFill>
                <a:schemeClr val="accent1">
                  <a:lumMod val="75000"/>
                </a:schemeClr>
              </a:solidFill>
            </a:endParaRPr>
          </a:p>
        </p:txBody>
      </p:sp>
      <p:cxnSp>
        <p:nvCxnSpPr>
          <p:cNvPr id="2127901216" name="Соединитель: уступ 65"/>
          <p:cNvCxnSpPr>
            <a:cxnSpLocks/>
            <a:endCxn id="788180481" idx="3"/>
          </p:cNvCxnSpPr>
          <p:nvPr/>
        </p:nvCxnSpPr>
        <p:spPr bwMode="auto">
          <a:xfrm rot="5399978">
            <a:off x="1868157" y="2167305"/>
            <a:ext cx="382693" cy="267213"/>
          </a:xfrm>
          <a:prstGeom prst="bentConnector2">
            <a:avLst/>
          </a:prstGeom>
          <a:ln w="158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1767111" name="TextBox 94"/>
          <p:cNvSpPr txBox="1"/>
          <p:nvPr/>
        </p:nvSpPr>
        <p:spPr bwMode="auto">
          <a:xfrm>
            <a:off x="362053" y="2754440"/>
            <a:ext cx="16974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1800" b="1">
                <a:solidFill>
                  <a:srgbClr val="002060"/>
                </a:solidFill>
                <a:latin typeface="Montserrat"/>
              </a:rPr>
              <a:t>4 500 </a:t>
            </a:r>
            <a:r>
              <a:rPr lang="ru-RU" sz="1200">
                <a:solidFill>
                  <a:srgbClr val="002060"/>
                </a:solidFill>
                <a:latin typeface="Montserrat"/>
              </a:rPr>
              <a:t>человек</a:t>
            </a:r>
            <a:endParaRPr sz="1200">
              <a:solidFill>
                <a:srgbClr val="002060"/>
              </a:solidFill>
              <a:latin typeface="Montserrat"/>
            </a:endParaRPr>
          </a:p>
        </p:txBody>
      </p:sp>
      <p:sp>
        <p:nvSpPr>
          <p:cNvPr id="1342602154" name="Блок-схема: знак завершения 68"/>
          <p:cNvSpPr/>
          <p:nvPr/>
        </p:nvSpPr>
        <p:spPr bwMode="auto">
          <a:xfrm>
            <a:off x="2240146" y="2338867"/>
            <a:ext cx="1246604" cy="355511"/>
          </a:xfrm>
          <a:prstGeom prst="flowChartTerminator">
            <a:avLst/>
          </a:prstGeom>
          <a:ln w="28575">
            <a:solidFill>
              <a:schemeClr val="accent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900">
                <a:latin typeface="Montserrat"/>
              </a:rPr>
              <a:t>Профобучение</a:t>
            </a:r>
            <a:endParaRPr sz="1050"/>
          </a:p>
        </p:txBody>
      </p:sp>
      <p:cxnSp>
        <p:nvCxnSpPr>
          <p:cNvPr id="1926360651" name="Прямая со стрелкой 69"/>
          <p:cNvCxnSpPr>
            <a:cxnSpLocks/>
            <a:endCxn id="1342602154" idx="0"/>
          </p:cNvCxnSpPr>
          <p:nvPr/>
        </p:nvCxnSpPr>
        <p:spPr bwMode="auto">
          <a:xfrm>
            <a:off x="2863449" y="2104281"/>
            <a:ext cx="0" cy="234585"/>
          </a:xfrm>
          <a:prstGeom prst="straightConnector1">
            <a:avLst/>
          </a:prstGeom>
          <a:ln w="158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78494851" name="Соединитель: уступ 74"/>
          <p:cNvCxnSpPr>
            <a:cxnSpLocks/>
            <a:stCxn id="1018120795" idx="3"/>
            <a:endCxn id="319901928" idx="1"/>
          </p:cNvCxnSpPr>
          <p:nvPr/>
        </p:nvCxnSpPr>
        <p:spPr bwMode="auto">
          <a:xfrm>
            <a:off x="3623347" y="1931157"/>
            <a:ext cx="322738" cy="621635"/>
          </a:xfrm>
          <a:prstGeom prst="bentConnector3">
            <a:avLst>
              <a:gd name="adj1" fmla="val 50000"/>
            </a:avLst>
          </a:prstGeom>
          <a:ln w="158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9901928" name="Блок-схема: знак завершения 81"/>
          <p:cNvSpPr/>
          <p:nvPr/>
        </p:nvSpPr>
        <p:spPr bwMode="auto">
          <a:xfrm>
            <a:off x="3946085" y="2362010"/>
            <a:ext cx="1842534" cy="381563"/>
          </a:xfrm>
          <a:prstGeom prst="flowChartTerminator">
            <a:avLst/>
          </a:prstGeom>
          <a:ln w="28575"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1200">
                <a:latin typeface="Montserrat"/>
              </a:rPr>
              <a:t>вузы за пределами Югры</a:t>
            </a:r>
            <a:endParaRPr sz="1050"/>
          </a:p>
        </p:txBody>
      </p:sp>
      <p:sp>
        <p:nvSpPr>
          <p:cNvPr id="1936843416" name="TextBox 94"/>
          <p:cNvSpPr txBox="1"/>
          <p:nvPr/>
        </p:nvSpPr>
        <p:spPr bwMode="auto">
          <a:xfrm>
            <a:off x="4091169" y="2752907"/>
            <a:ext cx="16974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1800" b="1">
                <a:solidFill>
                  <a:srgbClr val="002060"/>
                </a:solidFill>
                <a:latin typeface="Montserrat"/>
              </a:rPr>
              <a:t>3000 </a:t>
            </a:r>
            <a:r>
              <a:rPr lang="ru-RU" sz="1200">
                <a:solidFill>
                  <a:srgbClr val="002060"/>
                </a:solidFill>
                <a:latin typeface="Montserrat"/>
              </a:rPr>
              <a:t>человек</a:t>
            </a:r>
            <a:endParaRPr sz="1200">
              <a:solidFill>
                <a:srgbClr val="002060"/>
              </a:solidFill>
              <a:latin typeface="Montserrat"/>
            </a:endParaRPr>
          </a:p>
        </p:txBody>
      </p:sp>
      <p:sp>
        <p:nvSpPr>
          <p:cNvPr id="2105307500" name="TextBox 94"/>
          <p:cNvSpPr txBox="1"/>
          <p:nvPr/>
        </p:nvSpPr>
        <p:spPr bwMode="auto">
          <a:xfrm>
            <a:off x="2179125" y="2754440"/>
            <a:ext cx="16974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1800" b="1">
                <a:solidFill>
                  <a:srgbClr val="002060"/>
                </a:solidFill>
                <a:latin typeface="Montserrat"/>
              </a:rPr>
              <a:t>1 500 </a:t>
            </a:r>
            <a:r>
              <a:rPr lang="ru-RU" sz="1200">
                <a:solidFill>
                  <a:srgbClr val="002060"/>
                </a:solidFill>
                <a:latin typeface="Montserrat"/>
              </a:rPr>
              <a:t>человек</a:t>
            </a:r>
            <a:endParaRPr sz="1200">
              <a:solidFill>
                <a:srgbClr val="002060"/>
              </a:solidFill>
              <a:latin typeface="Montserrat"/>
            </a:endParaRPr>
          </a:p>
        </p:txBody>
      </p:sp>
      <p:sp>
        <p:nvSpPr>
          <p:cNvPr id="2025387095" name="Волна 1118386828"/>
          <p:cNvSpPr/>
          <p:nvPr/>
        </p:nvSpPr>
        <p:spPr bwMode="auto">
          <a:xfrm>
            <a:off x="306914" y="3720541"/>
            <a:ext cx="8702939" cy="579893"/>
          </a:xfrm>
          <a:prstGeom prst="wave">
            <a:avLst>
              <a:gd name="adj1" fmla="val 12500"/>
              <a:gd name="adj2" fmla="val 10000"/>
            </a:avLst>
          </a:prstGeom>
          <a:ln w="2222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1050"/>
              <a:t>Рынок труда Югры</a:t>
            </a:r>
            <a:endParaRPr sz="1050"/>
          </a:p>
        </p:txBody>
      </p:sp>
      <p:sp>
        <p:nvSpPr>
          <p:cNvPr id="169041614" name="Стрелка: шеврон 1118386829"/>
          <p:cNvSpPr/>
          <p:nvPr/>
        </p:nvSpPr>
        <p:spPr bwMode="auto">
          <a:xfrm rot="5399978">
            <a:off x="2727343" y="2811983"/>
            <a:ext cx="272209" cy="835188"/>
          </a:xfrm>
          <a:prstGeom prst="chevron">
            <a:avLst>
              <a:gd name="adj" fmla="val 50000"/>
            </a:avLst>
          </a:prstGeom>
          <a:solidFill>
            <a:schemeClr val="bg1"/>
          </a:solidFill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sz="1050">
              <a:solidFill>
                <a:schemeClr val="tx1"/>
              </a:solidFill>
            </a:endParaRPr>
          </a:p>
        </p:txBody>
      </p:sp>
      <p:sp>
        <p:nvSpPr>
          <p:cNvPr id="567919878" name="Стрелка: шеврон 89"/>
          <p:cNvSpPr/>
          <p:nvPr/>
        </p:nvSpPr>
        <p:spPr bwMode="auto">
          <a:xfrm rot="5399978">
            <a:off x="868524" y="2828093"/>
            <a:ext cx="272209" cy="835188"/>
          </a:xfrm>
          <a:prstGeom prst="chevron">
            <a:avLst>
              <a:gd name="adj" fmla="val 50000"/>
            </a:avLst>
          </a:prstGeom>
          <a:solidFill>
            <a:schemeClr val="bg1"/>
          </a:solidFill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sz="1050">
              <a:solidFill>
                <a:schemeClr val="tx1"/>
              </a:solidFill>
            </a:endParaRPr>
          </a:p>
        </p:txBody>
      </p:sp>
      <p:sp>
        <p:nvSpPr>
          <p:cNvPr id="845860553" name="Блок-схема: знак завершения 91"/>
          <p:cNvSpPr/>
          <p:nvPr/>
        </p:nvSpPr>
        <p:spPr bwMode="auto">
          <a:xfrm>
            <a:off x="4687157" y="1359050"/>
            <a:ext cx="1842534" cy="346249"/>
          </a:xfrm>
          <a:prstGeom prst="flowChartTerminator">
            <a:avLst/>
          </a:prstGeom>
          <a:ln w="28575"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1200">
                <a:latin typeface="Montserrat"/>
              </a:rPr>
              <a:t>СПО за пределами Югры</a:t>
            </a:r>
            <a:endParaRPr sz="1050"/>
          </a:p>
        </p:txBody>
      </p:sp>
      <p:cxnSp>
        <p:nvCxnSpPr>
          <p:cNvPr id="1019611257" name="Прямая со стрелкой 92"/>
          <p:cNvCxnSpPr>
            <a:cxnSpLocks/>
          </p:cNvCxnSpPr>
          <p:nvPr/>
        </p:nvCxnSpPr>
        <p:spPr bwMode="auto">
          <a:xfrm>
            <a:off x="5626556" y="890984"/>
            <a:ext cx="0" cy="267693"/>
          </a:xfrm>
          <a:prstGeom prst="straightConnector1">
            <a:avLst/>
          </a:prstGeom>
          <a:ln w="158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6292444" name="Стрелка: шеврон 93"/>
          <p:cNvSpPr/>
          <p:nvPr/>
        </p:nvSpPr>
        <p:spPr bwMode="auto">
          <a:xfrm rot="5399978">
            <a:off x="7281990" y="2442172"/>
            <a:ext cx="484748" cy="835188"/>
          </a:xfrm>
          <a:prstGeom prst="chevron">
            <a:avLst>
              <a:gd name="adj" fmla="val 50000"/>
            </a:avLst>
          </a:prstGeom>
          <a:solidFill>
            <a:schemeClr val="bg1"/>
          </a:solidFill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sz="1050">
              <a:solidFill>
                <a:schemeClr val="tx1"/>
              </a:solidFill>
            </a:endParaRPr>
          </a:p>
        </p:txBody>
      </p:sp>
      <p:sp>
        <p:nvSpPr>
          <p:cNvPr id="163357564" name="TextBox 94"/>
          <p:cNvSpPr txBox="1"/>
          <p:nvPr/>
        </p:nvSpPr>
        <p:spPr bwMode="auto">
          <a:xfrm>
            <a:off x="362053" y="3389744"/>
            <a:ext cx="16974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1800" b="1">
                <a:solidFill>
                  <a:srgbClr val="002060"/>
                </a:solidFill>
                <a:latin typeface="Montserrat"/>
              </a:rPr>
              <a:t>3 500 </a:t>
            </a:r>
            <a:r>
              <a:rPr lang="ru-RU" sz="1200">
                <a:solidFill>
                  <a:srgbClr val="002060"/>
                </a:solidFill>
                <a:latin typeface="Montserrat"/>
              </a:rPr>
              <a:t>человек</a:t>
            </a:r>
            <a:endParaRPr sz="1200">
              <a:solidFill>
                <a:srgbClr val="002060"/>
              </a:solidFill>
              <a:latin typeface="Montserrat"/>
            </a:endParaRPr>
          </a:p>
        </p:txBody>
      </p:sp>
      <p:sp>
        <p:nvSpPr>
          <p:cNvPr id="604557754" name="TextBox 94"/>
          <p:cNvSpPr txBox="1"/>
          <p:nvPr/>
        </p:nvSpPr>
        <p:spPr bwMode="auto">
          <a:xfrm>
            <a:off x="2193111" y="3374293"/>
            <a:ext cx="16974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1800" b="1" dirty="0">
                <a:solidFill>
                  <a:srgbClr val="002060"/>
                </a:solidFill>
                <a:latin typeface="Montserrat"/>
              </a:rPr>
              <a:t>1 500 </a:t>
            </a:r>
            <a:r>
              <a:rPr lang="ru-RU" sz="1200" dirty="0">
                <a:solidFill>
                  <a:srgbClr val="002060"/>
                </a:solidFill>
                <a:latin typeface="Montserrat"/>
              </a:rPr>
              <a:t>человек</a:t>
            </a:r>
            <a:endParaRPr sz="1200" dirty="0">
              <a:solidFill>
                <a:srgbClr val="002060"/>
              </a:solidFill>
              <a:latin typeface="Montserrat"/>
            </a:endParaRPr>
          </a:p>
        </p:txBody>
      </p:sp>
      <p:sp>
        <p:nvSpPr>
          <p:cNvPr id="594742057" name="TextBox 94"/>
          <p:cNvSpPr txBox="1"/>
          <p:nvPr/>
        </p:nvSpPr>
        <p:spPr bwMode="auto">
          <a:xfrm>
            <a:off x="6868326" y="3384956"/>
            <a:ext cx="16974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1800" b="1" dirty="0">
                <a:solidFill>
                  <a:srgbClr val="002060"/>
                </a:solidFill>
                <a:latin typeface="Montserrat"/>
              </a:rPr>
              <a:t>7 800 </a:t>
            </a:r>
            <a:r>
              <a:rPr lang="ru-RU" sz="1200" dirty="0">
                <a:solidFill>
                  <a:srgbClr val="002060"/>
                </a:solidFill>
                <a:latin typeface="Montserrat"/>
              </a:rPr>
              <a:t>человек</a:t>
            </a:r>
            <a:endParaRPr sz="1200" dirty="0">
              <a:solidFill>
                <a:srgbClr val="002060"/>
              </a:solidFill>
              <a:latin typeface="Montserrat"/>
            </a:endParaRPr>
          </a:p>
        </p:txBody>
      </p:sp>
      <p:sp>
        <p:nvSpPr>
          <p:cNvPr id="1557397749" name="TextBox 94"/>
          <p:cNvSpPr txBox="1"/>
          <p:nvPr/>
        </p:nvSpPr>
        <p:spPr bwMode="auto">
          <a:xfrm rot="16199969">
            <a:off x="8031576" y="1777859"/>
            <a:ext cx="169745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1800" b="1">
                <a:solidFill>
                  <a:srgbClr val="002060"/>
                </a:solidFill>
                <a:latin typeface="Montserrat"/>
              </a:rPr>
              <a:t>700 </a:t>
            </a:r>
            <a:r>
              <a:rPr lang="ru-RU" sz="1200">
                <a:solidFill>
                  <a:srgbClr val="002060"/>
                </a:solidFill>
                <a:latin typeface="Montserrat"/>
              </a:rPr>
              <a:t>человек из других регионов</a:t>
            </a:r>
            <a:endParaRPr sz="1200">
              <a:solidFill>
                <a:srgbClr val="002060"/>
              </a:solidFill>
              <a:latin typeface="Montserrat"/>
            </a:endParaRPr>
          </a:p>
        </p:txBody>
      </p:sp>
      <p:sp>
        <p:nvSpPr>
          <p:cNvPr id="1432862239" name="Стрелка: шеврон 41"/>
          <p:cNvSpPr/>
          <p:nvPr/>
        </p:nvSpPr>
        <p:spPr bwMode="auto">
          <a:xfrm rot="10799990">
            <a:off x="8292106" y="1739428"/>
            <a:ext cx="374419" cy="835188"/>
          </a:xfrm>
          <a:prstGeom prst="chevron">
            <a:avLst>
              <a:gd name="adj" fmla="val 50000"/>
            </a:avLst>
          </a:prstGeom>
          <a:solidFill>
            <a:schemeClr val="bg1"/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sz="1050">
              <a:solidFill>
                <a:schemeClr val="tx1"/>
              </a:solidFill>
            </a:endParaRPr>
          </a:p>
        </p:txBody>
      </p:sp>
      <p:cxnSp>
        <p:nvCxnSpPr>
          <p:cNvPr id="806944306" name="Прямая со стрелкой 14"/>
          <p:cNvCxnSpPr>
            <a:cxnSpLocks/>
          </p:cNvCxnSpPr>
          <p:nvPr/>
        </p:nvCxnSpPr>
        <p:spPr bwMode="auto">
          <a:xfrm>
            <a:off x="3475636" y="2094650"/>
            <a:ext cx="565304" cy="1312023"/>
          </a:xfrm>
          <a:prstGeom prst="straightConnector1">
            <a:avLst/>
          </a:prstGeom>
          <a:ln w="19050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92886737" name="TextBox 48"/>
          <p:cNvSpPr txBox="1"/>
          <p:nvPr/>
        </p:nvSpPr>
        <p:spPr bwMode="auto">
          <a:xfrm>
            <a:off x="3799464" y="3366661"/>
            <a:ext cx="3032263" cy="415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100" b="1" dirty="0">
                <a:solidFill>
                  <a:srgbClr val="002060"/>
                </a:solidFill>
                <a:latin typeface="Montserrat"/>
              </a:rPr>
              <a:t>500 </a:t>
            </a:r>
            <a:r>
              <a:rPr lang="ru-RU" sz="1350" dirty="0">
                <a:solidFill>
                  <a:srgbClr val="002060"/>
                </a:solidFill>
                <a:latin typeface="Montserrat"/>
              </a:rPr>
              <a:t>человек (</a:t>
            </a:r>
            <a:r>
              <a:rPr lang="ru-RU" sz="1050" dirty="0">
                <a:solidFill>
                  <a:srgbClr val="002060"/>
                </a:solidFill>
                <a:latin typeface="Montserrat"/>
              </a:rPr>
              <a:t>без ВО или СПО</a:t>
            </a:r>
            <a:r>
              <a:rPr lang="ru-RU" sz="1350" dirty="0">
                <a:solidFill>
                  <a:srgbClr val="002060"/>
                </a:solidFill>
                <a:latin typeface="Montserrat"/>
              </a:rPr>
              <a:t>)</a:t>
            </a:r>
            <a:endParaRPr lang="ru-RU" sz="1050" dirty="0"/>
          </a:p>
        </p:txBody>
      </p:sp>
      <p:cxnSp>
        <p:nvCxnSpPr>
          <p:cNvPr id="2048555810" name="Соединитель: уступ 52"/>
          <p:cNvCxnSpPr>
            <a:cxnSpLocks/>
            <a:endCxn id="1401495237" idx="1"/>
          </p:cNvCxnSpPr>
          <p:nvPr/>
        </p:nvCxnSpPr>
        <p:spPr bwMode="auto">
          <a:xfrm>
            <a:off x="3630636" y="1923122"/>
            <a:ext cx="3032263" cy="334281"/>
          </a:xfrm>
          <a:prstGeom prst="bentConnector3">
            <a:avLst>
              <a:gd name="adj1" fmla="val 50000"/>
            </a:avLst>
          </a:prstGeom>
          <a:ln w="158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10990493" name="TextBox 62"/>
          <p:cNvSpPr txBox="1"/>
          <p:nvPr/>
        </p:nvSpPr>
        <p:spPr bwMode="auto">
          <a:xfrm>
            <a:off x="5103795" y="1785595"/>
            <a:ext cx="4598469" cy="415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100" b="1" dirty="0">
                <a:solidFill>
                  <a:srgbClr val="002060"/>
                </a:solidFill>
                <a:latin typeface="Montserrat"/>
              </a:rPr>
              <a:t>500 </a:t>
            </a:r>
            <a:r>
              <a:rPr lang="ru-RU" sz="1350" dirty="0">
                <a:solidFill>
                  <a:srgbClr val="002060"/>
                </a:solidFill>
                <a:latin typeface="Montserrat"/>
              </a:rPr>
              <a:t>человек</a:t>
            </a:r>
            <a:endParaRPr lang="ru-RU" sz="1050" dirty="0"/>
          </a:p>
        </p:txBody>
      </p:sp>
      <p:sp>
        <p:nvSpPr>
          <p:cNvPr id="42" name="Прямоугольный треугольник 41">
            <a:extLst>
              <a:ext uri="{FF2B5EF4-FFF2-40B4-BE49-F238E27FC236}">
                <a16:creationId xmlns:a16="http://schemas.microsoft.com/office/drawing/2014/main" id="{4462B932-74A6-47F7-AE53-6324749F70BB}"/>
              </a:ext>
            </a:extLst>
          </p:cNvPr>
          <p:cNvSpPr/>
          <p:nvPr/>
        </p:nvSpPr>
        <p:spPr>
          <a:xfrm rot="16200000">
            <a:off x="8313573" y="4313072"/>
            <a:ext cx="853440" cy="807413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25E62122-1825-41EF-92FD-2BDE98AE8F2E}"/>
              </a:ext>
            </a:extLst>
          </p:cNvPr>
          <p:cNvSpPr txBox="1"/>
          <p:nvPr/>
        </p:nvSpPr>
        <p:spPr>
          <a:xfrm>
            <a:off x="8740293" y="4648552"/>
            <a:ext cx="4683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13</a:t>
            </a:r>
          </a:p>
        </p:txBody>
      </p:sp>
      <p:pic>
        <p:nvPicPr>
          <p:cNvPr id="44" name="Рисунок 43">
            <a:extLst>
              <a:ext uri="{FF2B5EF4-FFF2-40B4-BE49-F238E27FC236}">
                <a16:creationId xmlns:a16="http://schemas.microsoft.com/office/drawing/2014/main" id="{949DE696-DF0F-45EC-900C-A4F2CE0CE8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>
            <a:off x="8800742" y="33282"/>
            <a:ext cx="343257" cy="835397"/>
          </a:xfrm>
          <a:prstGeom prst="rect">
            <a:avLst/>
          </a:prstGeom>
        </p:spPr>
      </p:pic>
      <p:sp>
        <p:nvSpPr>
          <p:cNvPr id="46" name="Google Shape;48;p15">
            <a:extLst>
              <a:ext uri="{FF2B5EF4-FFF2-40B4-BE49-F238E27FC236}">
                <a16:creationId xmlns:a16="http://schemas.microsoft.com/office/drawing/2014/main" id="{3E9AF3C4-F893-4532-8D9D-FD626B37E43A}"/>
              </a:ext>
            </a:extLst>
          </p:cNvPr>
          <p:cNvSpPr txBox="1">
            <a:spLocks/>
          </p:cNvSpPr>
          <p:nvPr/>
        </p:nvSpPr>
        <p:spPr>
          <a:xfrm>
            <a:off x="286692" y="-278276"/>
            <a:ext cx="8279084" cy="10179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l"/>
            <a:r>
              <a:rPr lang="ru-RU" sz="2000" b="1" dirty="0">
                <a:latin typeface="Montserrat" panose="00000500000000000000" pitchFamily="2" charset="-52"/>
              </a:rPr>
              <a:t>Образовательная траектория и пополнение рынка труда специалистами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65" name="Рисунок 64">
            <a:extLst>
              <a:ext uri="{FF2B5EF4-FFF2-40B4-BE49-F238E27FC236}">
                <a16:creationId xmlns:a16="http://schemas.microsoft.com/office/drawing/2014/main" id="{18624487-0581-4190-B359-2DD6F5BD47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 rot="10800000">
            <a:off x="8861257" y="1835"/>
            <a:ext cx="284989" cy="693590"/>
          </a:xfrm>
          <a:prstGeom prst="rect">
            <a:avLst/>
          </a:prstGeom>
        </p:spPr>
      </p:pic>
      <p:graphicFrame>
        <p:nvGraphicFramePr>
          <p:cNvPr id="126521907" name="Таблица 11"/>
          <p:cNvGraphicFramePr>
            <a:graphicFrameLocks/>
          </p:cNvGraphicFramePr>
          <p:nvPr/>
        </p:nvGraphicFramePr>
        <p:xfrm>
          <a:off x="246355" y="1312114"/>
          <a:ext cx="1371600" cy="174782"/>
        </p:xfrm>
        <a:graphic>
          <a:graphicData uri="http://schemas.openxmlformats.org/drawingml/2006/table">
            <a:tbl>
              <a:tblPr firstRow="1" firstCol="1" bandRow="1"/>
              <a:tblGrid>
                <a:gridCol w="1371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7162">
                <a:tc>
                  <a:txBody>
                    <a:bodyPr/>
                    <a:lstStyle/>
                    <a:p>
                      <a:pPr marL="0" marR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ru-RU" sz="1100" b="0">
                        <a:solidFill>
                          <a:schemeClr val="tx1"/>
                        </a:solidFill>
                        <a:latin typeface="Verdana"/>
                        <a:ea typeface="Verdana"/>
                        <a:cs typeface="Verdana"/>
                      </a:endParaRPr>
                    </a:p>
                  </a:txBody>
                  <a:tcPr marL="7142" marR="7142" marT="7142" marB="0" anchor="ctr">
                    <a:lnL w="9522" algn="ctr"/>
                    <a:lnR w="9522" algn="ctr"/>
                    <a:lnT w="9522" algn="ctr"/>
                    <a:lnB w="9522" algn="ctr"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58522692" name="Таблица 12"/>
          <p:cNvGraphicFramePr>
            <a:graphicFrameLocks/>
          </p:cNvGraphicFramePr>
          <p:nvPr/>
        </p:nvGraphicFramePr>
        <p:xfrm>
          <a:off x="1815748" y="1293250"/>
          <a:ext cx="1941071" cy="174782"/>
        </p:xfrm>
        <a:graphic>
          <a:graphicData uri="http://schemas.openxmlformats.org/drawingml/2006/table">
            <a:tbl>
              <a:tblPr firstRow="1" firstCol="1" bandRow="1"/>
              <a:tblGrid>
                <a:gridCol w="1941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7162">
                <a:tc>
                  <a:txBody>
                    <a:bodyPr/>
                    <a:lstStyle/>
                    <a:p>
                      <a:pPr marL="0" marR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ru-RU" sz="1100" b="0">
                        <a:solidFill>
                          <a:schemeClr val="tx1"/>
                        </a:solidFill>
                        <a:latin typeface="Verdana"/>
                        <a:ea typeface="Verdana"/>
                        <a:cs typeface="Verdana"/>
                      </a:endParaRPr>
                    </a:p>
                  </a:txBody>
                  <a:tcPr marL="7142" marR="7142" marT="7142" marB="0" anchor="ctr">
                    <a:lnL w="9522" algn="ctr"/>
                    <a:lnR w="9522" algn="ctr"/>
                    <a:lnT w="9522" algn="ctr"/>
                    <a:lnB w="9522" algn="ctr"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192564699" name="Прямоугольник 11"/>
          <p:cNvSpPr txBox="1"/>
          <p:nvPr/>
        </p:nvSpPr>
        <p:spPr bwMode="auto">
          <a:xfrm>
            <a:off x="1481956" y="654830"/>
            <a:ext cx="4505288" cy="517578"/>
          </a:xfrm>
          <a:prstGeom prst="rect">
            <a:avLst/>
          </a:prstGeom>
          <a:ln w="12700">
            <a:solidFill>
              <a:schemeClr val="bg1"/>
            </a:solidFill>
            <a:miter lim="400000"/>
          </a:ln>
        </p:spPr>
        <p:txBody>
          <a:bodyPr wrap="square" lIns="34287" rIns="34287" anchor="b">
            <a:spAutoFit/>
          </a:bodyPr>
          <a:lstStyle>
            <a:def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 b="0" i="0" u="none" strike="noStrike" cap="none" spc="0">
                <a:ln>
                  <a:noFill/>
                </a:ln>
                <a:solidFill>
                  <a:srgbClr val="000000"/>
                </a:solidFill>
              </a:defRPr>
            </a:defPPr>
            <a:lvl1pPr>
              <a:lnSpc>
                <a:spcPct val="90000"/>
              </a:lnSpc>
              <a:defRPr sz="1200" b="1">
                <a:latin typeface="Tahoma"/>
                <a:ea typeface="Tahoma"/>
                <a:cs typeface="Tahoma"/>
              </a:defRPr>
            </a:lvl1pPr>
          </a:lstStyle>
          <a:p>
            <a:pPr>
              <a:spcBef>
                <a:spcPts val="449"/>
              </a:spcBef>
              <a:defRPr/>
            </a:pPr>
            <a:r>
              <a:rPr lang="en-US" sz="1350" dirty="0">
                <a:solidFill>
                  <a:schemeClr val="accent5">
                    <a:lumMod val="50000"/>
                  </a:schemeClr>
                </a:solidFill>
                <a:latin typeface="Montserrat"/>
                <a:ea typeface="Montserrat"/>
                <a:cs typeface="Montserrat"/>
              </a:rPr>
              <a:t>35</a:t>
            </a:r>
            <a:r>
              <a:rPr lang="ru-RU" sz="1350" dirty="0">
                <a:solidFill>
                  <a:schemeClr val="accent5">
                    <a:lumMod val="50000"/>
                  </a:schemeClr>
                </a:solidFill>
                <a:latin typeface="Montserrat"/>
                <a:ea typeface="Montserrat"/>
                <a:cs typeface="Montserrat"/>
              </a:rPr>
              <a:t>349 студентов/</a:t>
            </a:r>
            <a:r>
              <a:rPr lang="ru-RU" sz="1350" dirty="0">
                <a:latin typeface="Montserrat"/>
                <a:ea typeface="Montserrat"/>
                <a:cs typeface="Montserrat"/>
              </a:rPr>
              <a:t>(9911 выпускников 2025 года)</a:t>
            </a:r>
            <a:endParaRPr sz="1350" dirty="0">
              <a:latin typeface="Montserrat"/>
              <a:cs typeface="Montserrat"/>
            </a:endParaRPr>
          </a:p>
          <a:p>
            <a:pPr>
              <a:spcBef>
                <a:spcPts val="449"/>
              </a:spcBef>
              <a:defRPr/>
            </a:pPr>
            <a:r>
              <a:rPr lang="ru-RU" sz="1350" dirty="0">
                <a:solidFill>
                  <a:srgbClr val="C00000"/>
                </a:solidFill>
                <a:latin typeface="Montserrat"/>
                <a:ea typeface="Montserrat"/>
                <a:cs typeface="Montserrat"/>
              </a:rPr>
              <a:t>23259 человек - мощность учебных площадей</a:t>
            </a:r>
            <a:r>
              <a:rPr lang="ru-RU" dirty="0">
                <a:solidFill>
                  <a:srgbClr val="C00000"/>
                </a:solidFill>
                <a:latin typeface="Montserrat"/>
                <a:ea typeface="Montserrat"/>
                <a:cs typeface="Montserrat"/>
              </a:rPr>
              <a:t>  </a:t>
            </a:r>
            <a:r>
              <a:rPr lang="ru-RU" dirty="0">
                <a:solidFill>
                  <a:schemeClr val="tx1"/>
                </a:solidFill>
                <a:latin typeface="Montserrat"/>
                <a:ea typeface="Montserrat"/>
                <a:cs typeface="Montserrat"/>
              </a:rPr>
              <a:t>  </a:t>
            </a:r>
            <a:endParaRPr dirty="0">
              <a:solidFill>
                <a:schemeClr val="tx1"/>
              </a:solidFill>
              <a:latin typeface="Montserrat"/>
              <a:cs typeface="Montserrat"/>
            </a:endParaRPr>
          </a:p>
        </p:txBody>
      </p:sp>
      <p:grpSp>
        <p:nvGrpSpPr>
          <p:cNvPr id="1678298832" name="Группа 1678298831"/>
          <p:cNvGrpSpPr/>
          <p:nvPr/>
        </p:nvGrpSpPr>
        <p:grpSpPr bwMode="auto">
          <a:xfrm>
            <a:off x="203887" y="842555"/>
            <a:ext cx="6092064" cy="3915068"/>
            <a:chOff x="0" y="0"/>
            <a:chExt cx="8122752" cy="5220090"/>
          </a:xfrm>
        </p:grpSpPr>
        <p:pic>
          <p:nvPicPr>
            <p:cNvPr id="1963354298" name="Google Shape;243;p34"/>
            <p:cNvPicPr/>
            <p:nvPr/>
          </p:nvPicPr>
          <p:blipFill>
            <a:blip r:embed="rId4">
              <a:lum bright="10000"/>
              <a:alphaModFix amt="50000"/>
            </a:blip>
            <a:stretch/>
          </p:blipFill>
          <p:spPr bwMode="auto">
            <a:xfrm rot="227027">
              <a:off x="0" y="0"/>
              <a:ext cx="8122752" cy="5220090"/>
            </a:xfrm>
            <a:prstGeom prst="rect">
              <a:avLst/>
            </a:prstGeom>
            <a:noFill/>
            <a:ln>
              <a:noFill/>
            </a:ln>
            <a:effectLst>
              <a:glow rad="127000">
                <a:schemeClr val="accent1">
                  <a:alpha val="34000"/>
                </a:schemeClr>
              </a:glow>
            </a:effectLst>
          </p:spPr>
        </p:pic>
        <p:grpSp>
          <p:nvGrpSpPr>
            <p:cNvPr id="17440750" name="Группа 17440749"/>
            <p:cNvGrpSpPr/>
            <p:nvPr/>
          </p:nvGrpSpPr>
          <p:grpSpPr bwMode="auto">
            <a:xfrm>
              <a:off x="86610" y="1233920"/>
              <a:ext cx="7280733" cy="3680530"/>
              <a:chOff x="0" y="-33723"/>
              <a:chExt cx="7280733" cy="3680530"/>
            </a:xfrm>
          </p:grpSpPr>
          <p:sp>
            <p:nvSpPr>
              <p:cNvPr id="1245757719" name="Прямоугольник 11"/>
              <p:cNvSpPr txBox="1"/>
              <p:nvPr/>
            </p:nvSpPr>
            <p:spPr bwMode="auto">
              <a:xfrm>
                <a:off x="4907277" y="1729282"/>
                <a:ext cx="1076611" cy="261611"/>
              </a:xfrm>
              <a:prstGeom prst="rect">
                <a:avLst/>
              </a:prstGeom>
              <a:grpFill/>
              <a:ln w="12700">
                <a:miter lim="400000"/>
              </a:ln>
            </p:spPr>
            <p:txBody>
              <a:bodyPr wrap="square" lIns="34287" rIns="34287" anchor="b">
                <a:spAutoFit/>
              </a:bodyPr>
              <a:lstStyle>
                <a:defPPr marL="0" marR="0" indent="0" algn="l" defTabSz="91440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1800" b="0" i="0" u="none" strike="noStrike" cap="none" spc="0">
                    <a:ln>
                      <a:noFill/>
                    </a:ln>
                    <a:solidFill>
                      <a:srgbClr val="000000"/>
                    </a:solidFill>
                  </a:defRPr>
                </a:defPPr>
                <a:lvl1pPr>
                  <a:lnSpc>
                    <a:spcPct val="90000"/>
                  </a:lnSpc>
                  <a:defRPr sz="1600" b="1">
                    <a:latin typeface="Tahoma"/>
                    <a:ea typeface="Tahoma"/>
                    <a:cs typeface="Tahoma"/>
                  </a:defRPr>
                </a:lvl1pPr>
              </a:lstStyle>
              <a:p>
                <a:pPr>
                  <a:defRPr/>
                </a:pPr>
                <a:r>
                  <a:rPr lang="ru-RU" sz="750">
                    <a:solidFill>
                      <a:srgbClr val="002060"/>
                    </a:solidFill>
                    <a:latin typeface="Montserrat"/>
                    <a:ea typeface="Montserrat"/>
                    <a:cs typeface="Montserrat"/>
                  </a:rPr>
                  <a:t>ЛАНГЕПАС</a:t>
                </a:r>
                <a:endParaRPr sz="675">
                  <a:solidFill>
                    <a:srgbClr val="002060"/>
                  </a:solidFill>
                  <a:latin typeface="Montserrat"/>
                  <a:cs typeface="Montserrat"/>
                </a:endParaRPr>
              </a:p>
            </p:txBody>
          </p:sp>
          <p:sp>
            <p:nvSpPr>
              <p:cNvPr id="175831121" name="Прямоугольник 11"/>
              <p:cNvSpPr txBox="1"/>
              <p:nvPr/>
            </p:nvSpPr>
            <p:spPr bwMode="auto">
              <a:xfrm>
                <a:off x="1534341" y="1626958"/>
                <a:ext cx="1391257" cy="372409"/>
              </a:xfrm>
              <a:prstGeom prst="rect">
                <a:avLst/>
              </a:prstGeom>
              <a:grpFill/>
              <a:ln w="12700">
                <a:solidFill>
                  <a:srgbClr val="FF0000"/>
                </a:solidFill>
                <a:miter lim="400000"/>
              </a:ln>
            </p:spPr>
            <p:txBody>
              <a:bodyPr wrap="square" lIns="34287" rIns="34287" anchor="b">
                <a:spAutoFit/>
              </a:bodyPr>
              <a:lstStyle>
                <a:defPPr marL="0" marR="0" indent="0" algn="l" defTabSz="91440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1800" b="0" i="0" u="none" strike="noStrike" cap="none" spc="0">
                    <a:ln>
                      <a:noFill/>
                    </a:ln>
                    <a:solidFill>
                      <a:srgbClr val="000000"/>
                    </a:solidFill>
                  </a:defRPr>
                </a:defPPr>
                <a:lvl1pPr>
                  <a:lnSpc>
                    <a:spcPct val="90000"/>
                  </a:lnSpc>
                  <a:defRPr sz="1200" b="1">
                    <a:latin typeface="Tahoma"/>
                    <a:ea typeface="Tahoma"/>
                    <a:cs typeface="Tahoma"/>
                  </a:defRPr>
                </a:lvl1pPr>
              </a:lstStyle>
              <a:p>
                <a:pPr>
                  <a:spcBef>
                    <a:spcPts val="449"/>
                  </a:spcBef>
                  <a:defRPr/>
                </a:pPr>
                <a:r>
                  <a:rPr lang="ru-RU" sz="675">
                    <a:solidFill>
                      <a:schemeClr val="accent5">
                        <a:lumMod val="50000"/>
                      </a:schemeClr>
                    </a:solidFill>
                    <a:latin typeface="Montserrat"/>
                    <a:ea typeface="Montserrat"/>
                    <a:cs typeface="Montserrat"/>
                  </a:rPr>
                  <a:t>3160 студ. </a:t>
                </a:r>
                <a:r>
                  <a:rPr lang="ru-RU" sz="675">
                    <a:latin typeface="Montserrat"/>
                    <a:ea typeface="Montserrat"/>
                    <a:cs typeface="Montserrat"/>
                  </a:rPr>
                  <a:t>(898 вып.)</a:t>
                </a:r>
                <a:r>
                  <a:rPr lang="en-US" sz="675">
                    <a:latin typeface="Montserrat"/>
                    <a:ea typeface="Montserrat"/>
                    <a:cs typeface="Montserrat"/>
                  </a:rPr>
                  <a:t> </a:t>
                </a:r>
                <a:r>
                  <a:rPr lang="ru-RU" sz="675">
                    <a:solidFill>
                      <a:srgbClr val="C00000"/>
                    </a:solidFill>
                    <a:latin typeface="Montserrat"/>
                    <a:ea typeface="Montserrat"/>
                    <a:cs typeface="Montserrat"/>
                  </a:rPr>
                  <a:t>2290 чел.</a:t>
                </a:r>
                <a:r>
                  <a:rPr lang="ru-RU" sz="675">
                    <a:solidFill>
                      <a:schemeClr val="tx1"/>
                    </a:solidFill>
                    <a:latin typeface="Montserrat"/>
                    <a:ea typeface="Montserrat"/>
                    <a:cs typeface="Montserrat"/>
                  </a:rPr>
                  <a:t> </a:t>
                </a:r>
                <a:endParaRPr sz="675"/>
              </a:p>
            </p:txBody>
          </p:sp>
          <p:sp>
            <p:nvSpPr>
              <p:cNvPr id="600761690" name="Прямоугольник 11"/>
              <p:cNvSpPr txBox="1"/>
              <p:nvPr/>
            </p:nvSpPr>
            <p:spPr bwMode="auto">
              <a:xfrm>
                <a:off x="484355" y="1649333"/>
                <a:ext cx="734364" cy="261611"/>
              </a:xfrm>
              <a:prstGeom prst="rect">
                <a:avLst/>
              </a:prstGeom>
              <a:grpFill/>
              <a:ln w="12700">
                <a:miter lim="400000"/>
              </a:ln>
            </p:spPr>
            <p:txBody>
              <a:bodyPr wrap="square" lIns="34286" rIns="34286" anchor="b">
                <a:spAutoFit/>
              </a:bodyPr>
              <a:lstStyle>
                <a:defPPr marL="0" marR="0" indent="0" algn="l" defTabSz="91440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1800" b="0" i="0" u="none" strike="noStrike" cap="none" spc="0">
                    <a:ln>
                      <a:noFill/>
                    </a:ln>
                    <a:solidFill>
                      <a:srgbClr val="000000"/>
                    </a:solidFill>
                  </a:defRPr>
                </a:defPPr>
                <a:lvl1pPr>
                  <a:lnSpc>
                    <a:spcPct val="90000"/>
                  </a:lnSpc>
                  <a:defRPr sz="1600" b="1">
                    <a:latin typeface="Tahoma"/>
                    <a:ea typeface="Tahoma"/>
                    <a:cs typeface="Tahoma"/>
                  </a:defRPr>
                </a:lvl1pPr>
              </a:lstStyle>
              <a:p>
                <a:pPr>
                  <a:defRPr/>
                </a:pPr>
                <a:r>
                  <a:rPr lang="ru-RU" sz="750">
                    <a:solidFill>
                      <a:srgbClr val="002060"/>
                    </a:solidFill>
                    <a:latin typeface="Montserrat"/>
                    <a:ea typeface="Montserrat"/>
                    <a:cs typeface="Montserrat"/>
                  </a:rPr>
                  <a:t>ЮГОРСК</a:t>
                </a:r>
                <a:endParaRPr sz="600" b="0">
                  <a:solidFill>
                    <a:srgbClr val="002060"/>
                  </a:solidFill>
                  <a:latin typeface="Montserrat"/>
                  <a:cs typeface="Montserrat"/>
                </a:endParaRPr>
              </a:p>
            </p:txBody>
          </p:sp>
          <p:sp>
            <p:nvSpPr>
              <p:cNvPr id="218089977" name="Прямоугольник 11"/>
              <p:cNvSpPr txBox="1"/>
              <p:nvPr/>
            </p:nvSpPr>
            <p:spPr bwMode="auto">
              <a:xfrm>
                <a:off x="1356921" y="2256994"/>
                <a:ext cx="615312" cy="261611"/>
              </a:xfrm>
              <a:prstGeom prst="rect">
                <a:avLst/>
              </a:prstGeom>
              <a:grpFill/>
              <a:ln w="12700">
                <a:miter lim="400000"/>
              </a:ln>
            </p:spPr>
            <p:txBody>
              <a:bodyPr wrap="square" lIns="34287" rIns="34287" anchor="b">
                <a:spAutoFit/>
              </a:bodyPr>
              <a:lstStyle>
                <a:defPPr marL="0" marR="0" indent="0" algn="l" defTabSz="91440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1800" b="0" i="0" u="none" strike="noStrike" cap="none" spc="0">
                    <a:ln>
                      <a:noFill/>
                    </a:ln>
                    <a:solidFill>
                      <a:srgbClr val="000000"/>
                    </a:solidFill>
                  </a:defRPr>
                </a:defPPr>
                <a:lvl1pPr>
                  <a:lnSpc>
                    <a:spcPct val="90000"/>
                  </a:lnSpc>
                  <a:defRPr sz="1600" b="1">
                    <a:latin typeface="Tahoma"/>
                    <a:ea typeface="Tahoma"/>
                    <a:cs typeface="Tahoma"/>
                  </a:defRPr>
                </a:lvl1pPr>
              </a:lstStyle>
              <a:p>
                <a:pPr>
                  <a:defRPr/>
                </a:pPr>
                <a:r>
                  <a:rPr lang="ru-RU" sz="750">
                    <a:solidFill>
                      <a:srgbClr val="002060"/>
                    </a:solidFill>
                    <a:latin typeface="Montserrat"/>
                    <a:ea typeface="Montserrat"/>
                    <a:cs typeface="Montserrat"/>
                  </a:rPr>
                  <a:t>УРАЙ</a:t>
                </a:r>
                <a:endParaRPr sz="675" b="0">
                  <a:solidFill>
                    <a:srgbClr val="002060"/>
                  </a:solidFill>
                  <a:latin typeface="Montserrat"/>
                  <a:cs typeface="Montserrat"/>
                </a:endParaRPr>
              </a:p>
            </p:txBody>
          </p:sp>
          <p:sp>
            <p:nvSpPr>
              <p:cNvPr id="159138229" name="Прямоугольник 11"/>
              <p:cNvSpPr txBox="1"/>
              <p:nvPr/>
            </p:nvSpPr>
            <p:spPr bwMode="auto">
              <a:xfrm>
                <a:off x="1123641" y="2989082"/>
                <a:ext cx="1566659" cy="261611"/>
              </a:xfrm>
              <a:prstGeom prst="rect">
                <a:avLst/>
              </a:prstGeom>
              <a:grpFill/>
              <a:ln w="12700">
                <a:miter lim="400000"/>
              </a:ln>
            </p:spPr>
            <p:txBody>
              <a:bodyPr wrap="square" lIns="34285" rIns="34285" anchor="b">
                <a:spAutoFit/>
              </a:bodyPr>
              <a:lstStyle>
                <a:defPPr marL="0" marR="0" indent="0" algn="l" defTabSz="91440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1800" b="0" i="0" u="none" strike="noStrike" cap="none" spc="0">
                    <a:ln>
                      <a:noFill/>
                    </a:ln>
                    <a:solidFill>
                      <a:srgbClr val="000000"/>
                    </a:solidFill>
                  </a:defRPr>
                </a:defPPr>
                <a:lvl1pPr>
                  <a:lnSpc>
                    <a:spcPct val="90000"/>
                  </a:lnSpc>
                  <a:defRPr sz="1600" b="1">
                    <a:latin typeface="Tahoma"/>
                    <a:ea typeface="Tahoma"/>
                    <a:cs typeface="Tahoma"/>
                  </a:defRPr>
                </a:lvl1pPr>
              </a:lstStyle>
              <a:p>
                <a:pPr>
                  <a:defRPr/>
                </a:pPr>
                <a:r>
                  <a:rPr lang="ru-RU" sz="750">
                    <a:solidFill>
                      <a:srgbClr val="002060"/>
                    </a:solidFill>
                    <a:latin typeface="Montserrat"/>
                    <a:ea typeface="Montserrat"/>
                    <a:cs typeface="Montserrat"/>
                  </a:rPr>
                  <a:t>МЕЖДУРЕЧЕНСКИЙ</a:t>
                </a:r>
                <a:endParaRPr sz="600" b="0">
                  <a:solidFill>
                    <a:srgbClr val="002060"/>
                  </a:solidFill>
                  <a:latin typeface="Montserrat"/>
                  <a:cs typeface="Montserrat"/>
                </a:endParaRPr>
              </a:p>
            </p:txBody>
          </p:sp>
          <p:sp>
            <p:nvSpPr>
              <p:cNvPr id="514808038" name="Прямоугольник 11"/>
              <p:cNvSpPr txBox="1"/>
              <p:nvPr/>
            </p:nvSpPr>
            <p:spPr bwMode="auto">
              <a:xfrm>
                <a:off x="1505495" y="2004018"/>
                <a:ext cx="1617139" cy="261611"/>
              </a:xfrm>
              <a:prstGeom prst="rect">
                <a:avLst/>
              </a:prstGeom>
              <a:grpFill/>
              <a:ln w="12700">
                <a:miter lim="400000"/>
              </a:ln>
            </p:spPr>
            <p:txBody>
              <a:bodyPr wrap="square" lIns="34285" rIns="34285" anchor="b">
                <a:spAutoFit/>
              </a:bodyPr>
              <a:lstStyle>
                <a:defPPr marL="0" marR="0" indent="0" algn="l" defTabSz="91440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1800" b="0" i="0" u="none" strike="noStrike" cap="none" spc="0">
                    <a:ln>
                      <a:noFill/>
                    </a:ln>
                    <a:solidFill>
                      <a:srgbClr val="000000"/>
                    </a:solidFill>
                  </a:defRPr>
                </a:defPPr>
                <a:lvl1pPr>
                  <a:lnSpc>
                    <a:spcPct val="90000"/>
                  </a:lnSpc>
                  <a:defRPr sz="1600" b="1">
                    <a:latin typeface="Tahoma"/>
                    <a:ea typeface="Tahoma"/>
                    <a:cs typeface="Tahoma"/>
                  </a:defRPr>
                </a:lvl1pPr>
              </a:lstStyle>
              <a:p>
                <a:pPr>
                  <a:defRPr/>
                </a:pPr>
                <a:r>
                  <a:rPr lang="ru-RU" sz="750">
                    <a:solidFill>
                      <a:srgbClr val="002060"/>
                    </a:solidFill>
                    <a:latin typeface="Montserrat"/>
                    <a:ea typeface="Montserrat"/>
                    <a:cs typeface="Montserrat"/>
                  </a:rPr>
                  <a:t>ХАНТЫ-МАНСИЙСК</a:t>
                </a:r>
                <a:endParaRPr sz="675">
                  <a:solidFill>
                    <a:srgbClr val="002060"/>
                  </a:solidFill>
                  <a:latin typeface="Montserrat"/>
                  <a:cs typeface="Montserrat"/>
                </a:endParaRPr>
              </a:p>
            </p:txBody>
          </p:sp>
          <p:sp>
            <p:nvSpPr>
              <p:cNvPr id="1813291858" name="Прямоугольник 11"/>
              <p:cNvSpPr txBox="1"/>
              <p:nvPr/>
            </p:nvSpPr>
            <p:spPr bwMode="auto">
              <a:xfrm>
                <a:off x="3859232" y="1855414"/>
                <a:ext cx="1076889" cy="261611"/>
              </a:xfrm>
              <a:prstGeom prst="rect">
                <a:avLst/>
              </a:prstGeom>
              <a:grpFill/>
              <a:ln w="12700">
                <a:miter lim="400000"/>
              </a:ln>
            </p:spPr>
            <p:txBody>
              <a:bodyPr wrap="square" lIns="34287" rIns="34287" anchor="b">
                <a:spAutoFit/>
              </a:bodyPr>
              <a:lstStyle>
                <a:defPPr marL="0" marR="0" indent="0" algn="l" defTabSz="91440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1800" b="0" i="0" u="none" strike="noStrike" cap="none" spc="0">
                    <a:ln>
                      <a:noFill/>
                    </a:ln>
                    <a:solidFill>
                      <a:srgbClr val="000000"/>
                    </a:solidFill>
                  </a:defRPr>
                </a:defPPr>
                <a:lvl1pPr>
                  <a:lnSpc>
                    <a:spcPct val="90000"/>
                  </a:lnSpc>
                  <a:defRPr sz="1600" b="1">
                    <a:latin typeface="Tahoma"/>
                    <a:ea typeface="Tahoma"/>
                    <a:cs typeface="Tahoma"/>
                  </a:defRPr>
                </a:lvl1pPr>
              </a:lstStyle>
              <a:p>
                <a:pPr>
                  <a:defRPr/>
                </a:pPr>
                <a:r>
                  <a:rPr lang="ru-RU" sz="750">
                    <a:solidFill>
                      <a:srgbClr val="002060"/>
                    </a:solidFill>
                    <a:latin typeface="Montserrat"/>
                    <a:ea typeface="Montserrat"/>
                    <a:cs typeface="Montserrat"/>
                  </a:rPr>
                  <a:t>СУРГУТ</a:t>
                </a:r>
                <a:endParaRPr sz="750" b="0">
                  <a:solidFill>
                    <a:srgbClr val="002060"/>
                  </a:solidFill>
                  <a:latin typeface="Montserrat"/>
                  <a:cs typeface="Montserrat"/>
                </a:endParaRPr>
              </a:p>
            </p:txBody>
          </p:sp>
          <p:sp>
            <p:nvSpPr>
              <p:cNvPr id="60781530" name="Прямоугольник 11"/>
              <p:cNvSpPr txBox="1"/>
              <p:nvPr/>
            </p:nvSpPr>
            <p:spPr bwMode="auto">
              <a:xfrm>
                <a:off x="3416004" y="2252674"/>
                <a:ext cx="1189369" cy="261611"/>
              </a:xfrm>
              <a:prstGeom prst="rect">
                <a:avLst/>
              </a:prstGeom>
              <a:grpFill/>
              <a:ln w="12700">
                <a:miter lim="400000"/>
              </a:ln>
            </p:spPr>
            <p:txBody>
              <a:bodyPr wrap="square" lIns="34286" rIns="34286" anchor="b">
                <a:spAutoFit/>
              </a:bodyPr>
              <a:lstStyle>
                <a:defPPr marL="0" marR="0" indent="0" algn="l" defTabSz="91440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1800" b="0" i="0" u="none" strike="noStrike" cap="none" spc="0">
                    <a:ln>
                      <a:noFill/>
                    </a:ln>
                    <a:solidFill>
                      <a:srgbClr val="000000"/>
                    </a:solidFill>
                  </a:defRPr>
                </a:defPPr>
                <a:lvl1pPr>
                  <a:lnSpc>
                    <a:spcPct val="90000"/>
                  </a:lnSpc>
                  <a:defRPr sz="1600" b="1">
                    <a:latin typeface="Tahoma"/>
                    <a:ea typeface="Tahoma"/>
                    <a:cs typeface="Tahoma"/>
                  </a:defRPr>
                </a:lvl1pPr>
              </a:lstStyle>
              <a:p>
                <a:pPr>
                  <a:defRPr/>
                </a:pPr>
                <a:r>
                  <a:rPr lang="ru-RU" sz="750">
                    <a:solidFill>
                      <a:srgbClr val="002060"/>
                    </a:solidFill>
                    <a:latin typeface="Montserrat"/>
                    <a:ea typeface="Montserrat"/>
                    <a:cs typeface="Montserrat"/>
                  </a:rPr>
                  <a:t>НЕФТЕЮГАНСК</a:t>
                </a:r>
                <a:endParaRPr sz="600" b="0">
                  <a:solidFill>
                    <a:srgbClr val="002060"/>
                  </a:solidFill>
                  <a:latin typeface="Montserrat"/>
                  <a:cs typeface="Montserrat"/>
                </a:endParaRPr>
              </a:p>
            </p:txBody>
          </p:sp>
          <p:sp>
            <p:nvSpPr>
              <p:cNvPr id="1198726571" name="Прямоугольник 11"/>
              <p:cNvSpPr txBox="1"/>
              <p:nvPr/>
            </p:nvSpPr>
            <p:spPr bwMode="auto">
              <a:xfrm>
                <a:off x="4738526" y="2198071"/>
                <a:ext cx="1076611" cy="261611"/>
              </a:xfrm>
              <a:prstGeom prst="rect">
                <a:avLst/>
              </a:prstGeom>
              <a:grpFill/>
              <a:ln w="12700">
                <a:miter lim="400000"/>
              </a:ln>
            </p:spPr>
            <p:txBody>
              <a:bodyPr wrap="square" lIns="34287" rIns="34287" anchor="b">
                <a:spAutoFit/>
              </a:bodyPr>
              <a:lstStyle>
                <a:defPPr marL="0" marR="0" indent="0" algn="l" defTabSz="91440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1800" b="0" i="0" u="none" strike="noStrike" cap="none" spc="0">
                    <a:ln>
                      <a:noFill/>
                    </a:ln>
                    <a:solidFill>
                      <a:srgbClr val="000000"/>
                    </a:solidFill>
                  </a:defRPr>
                </a:defPPr>
                <a:lvl1pPr>
                  <a:lnSpc>
                    <a:spcPct val="90000"/>
                  </a:lnSpc>
                  <a:defRPr sz="1600" b="1">
                    <a:latin typeface="Tahoma"/>
                    <a:ea typeface="Tahoma"/>
                    <a:cs typeface="Tahoma"/>
                  </a:defRPr>
                </a:lvl1pPr>
              </a:lstStyle>
              <a:p>
                <a:pPr>
                  <a:defRPr/>
                </a:pPr>
                <a:r>
                  <a:rPr lang="ru-RU" sz="750">
                    <a:solidFill>
                      <a:srgbClr val="002060"/>
                    </a:solidFill>
                    <a:latin typeface="Montserrat"/>
                    <a:ea typeface="Montserrat"/>
                    <a:cs typeface="Montserrat"/>
                  </a:rPr>
                  <a:t>МЕГИОН</a:t>
                </a:r>
                <a:endParaRPr sz="675">
                  <a:solidFill>
                    <a:srgbClr val="002060"/>
                  </a:solidFill>
                  <a:latin typeface="Montserrat"/>
                  <a:cs typeface="Montserrat"/>
                </a:endParaRPr>
              </a:p>
            </p:txBody>
          </p:sp>
          <p:sp>
            <p:nvSpPr>
              <p:cNvPr id="514356569" name="Прямоугольник 11"/>
              <p:cNvSpPr txBox="1"/>
              <p:nvPr/>
            </p:nvSpPr>
            <p:spPr bwMode="auto">
              <a:xfrm>
                <a:off x="5840190" y="2138194"/>
                <a:ext cx="1440543" cy="261611"/>
              </a:xfrm>
              <a:prstGeom prst="rect">
                <a:avLst/>
              </a:prstGeom>
              <a:grpFill/>
              <a:ln w="12700">
                <a:miter lim="400000"/>
              </a:ln>
            </p:spPr>
            <p:txBody>
              <a:bodyPr wrap="square" lIns="34287" rIns="34287" anchor="b">
                <a:spAutoFit/>
              </a:bodyPr>
              <a:lstStyle>
                <a:defPPr marL="0" marR="0" indent="0" algn="l" defTabSz="91440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1800" b="0" i="0" u="none" strike="noStrike" cap="none" spc="0">
                    <a:ln>
                      <a:noFill/>
                    </a:ln>
                    <a:solidFill>
                      <a:srgbClr val="000000"/>
                    </a:solidFill>
                  </a:defRPr>
                </a:defPPr>
                <a:lvl1pPr>
                  <a:lnSpc>
                    <a:spcPct val="90000"/>
                  </a:lnSpc>
                  <a:defRPr sz="1600" b="1">
                    <a:latin typeface="Tahoma"/>
                    <a:ea typeface="Tahoma"/>
                    <a:cs typeface="Tahoma"/>
                  </a:defRPr>
                </a:lvl1pPr>
              </a:lstStyle>
              <a:p>
                <a:pPr>
                  <a:defRPr/>
                </a:pPr>
                <a:r>
                  <a:rPr lang="ru-RU" sz="750">
                    <a:solidFill>
                      <a:srgbClr val="002060"/>
                    </a:solidFill>
                    <a:latin typeface="Montserrat"/>
                    <a:ea typeface="Montserrat"/>
                    <a:cs typeface="Montserrat"/>
                  </a:rPr>
                  <a:t>НИЖНЕВАРТОВСК</a:t>
                </a:r>
                <a:endParaRPr sz="600" b="0">
                  <a:solidFill>
                    <a:srgbClr val="002060"/>
                  </a:solidFill>
                  <a:latin typeface="Montserrat"/>
                  <a:cs typeface="Montserrat"/>
                </a:endParaRPr>
              </a:p>
            </p:txBody>
          </p:sp>
          <p:sp>
            <p:nvSpPr>
              <p:cNvPr id="1931793252" name="Прямоугольник 11"/>
              <p:cNvSpPr txBox="1"/>
              <p:nvPr/>
            </p:nvSpPr>
            <p:spPr bwMode="auto">
              <a:xfrm>
                <a:off x="5889474" y="1493902"/>
                <a:ext cx="1076611" cy="261611"/>
              </a:xfrm>
              <a:prstGeom prst="rect">
                <a:avLst/>
              </a:prstGeom>
              <a:grpFill/>
              <a:ln w="12700">
                <a:miter lim="400000"/>
              </a:ln>
            </p:spPr>
            <p:txBody>
              <a:bodyPr wrap="square" lIns="34287" rIns="34287" anchor="b">
                <a:spAutoFit/>
              </a:bodyPr>
              <a:lstStyle>
                <a:defPPr marL="0" marR="0" indent="0" algn="l" defTabSz="91440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1800" b="0" i="0" u="none" strike="noStrike" cap="none" spc="0">
                    <a:ln>
                      <a:noFill/>
                    </a:ln>
                    <a:solidFill>
                      <a:srgbClr val="000000"/>
                    </a:solidFill>
                  </a:defRPr>
                </a:defPPr>
                <a:lvl1pPr>
                  <a:lnSpc>
                    <a:spcPct val="90000"/>
                  </a:lnSpc>
                  <a:defRPr sz="1600" b="1">
                    <a:latin typeface="Tahoma"/>
                    <a:ea typeface="Tahoma"/>
                    <a:cs typeface="Tahoma"/>
                  </a:defRPr>
                </a:lvl1pPr>
              </a:lstStyle>
              <a:p>
                <a:pPr>
                  <a:defRPr/>
                </a:pPr>
                <a:r>
                  <a:rPr lang="ru-RU" sz="750">
                    <a:solidFill>
                      <a:srgbClr val="002060"/>
                    </a:solidFill>
                    <a:latin typeface="Montserrat"/>
                    <a:ea typeface="Montserrat"/>
                    <a:cs typeface="Montserrat"/>
                  </a:rPr>
                  <a:t>РАДУЖНЫЙ</a:t>
                </a:r>
                <a:endParaRPr sz="750"/>
              </a:p>
            </p:txBody>
          </p:sp>
          <p:sp>
            <p:nvSpPr>
              <p:cNvPr id="887561508" name="Прямоугольник 11"/>
              <p:cNvSpPr txBox="1"/>
              <p:nvPr/>
            </p:nvSpPr>
            <p:spPr bwMode="auto">
              <a:xfrm>
                <a:off x="5731605" y="1778742"/>
                <a:ext cx="1463193" cy="372409"/>
              </a:xfrm>
              <a:prstGeom prst="rect">
                <a:avLst/>
              </a:prstGeom>
              <a:grpFill/>
              <a:ln w="12700">
                <a:solidFill>
                  <a:srgbClr val="FF0000"/>
                </a:solidFill>
                <a:miter lim="400000"/>
              </a:ln>
            </p:spPr>
            <p:txBody>
              <a:bodyPr wrap="square" lIns="34287" rIns="34287" anchor="b">
                <a:spAutoFit/>
              </a:bodyPr>
              <a:lstStyle>
                <a:defPPr marL="0" marR="0" indent="0" algn="l" defTabSz="91440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1800" b="0" i="0" u="none" strike="noStrike" cap="none" spc="0">
                    <a:ln>
                      <a:noFill/>
                    </a:ln>
                    <a:solidFill>
                      <a:srgbClr val="000000"/>
                    </a:solidFill>
                  </a:defRPr>
                </a:defPPr>
                <a:lvl1pPr>
                  <a:lnSpc>
                    <a:spcPct val="90000"/>
                  </a:lnSpc>
                  <a:defRPr sz="1200" b="1">
                    <a:latin typeface="Tahoma"/>
                    <a:ea typeface="Tahoma"/>
                    <a:cs typeface="Tahoma"/>
                  </a:defRPr>
                </a:lvl1pPr>
              </a:lstStyle>
              <a:p>
                <a:pPr>
                  <a:spcBef>
                    <a:spcPts val="449"/>
                  </a:spcBef>
                  <a:defRPr/>
                </a:pPr>
                <a:r>
                  <a:rPr lang="ru-RU" sz="675">
                    <a:solidFill>
                      <a:schemeClr val="accent5">
                        <a:lumMod val="50000"/>
                      </a:schemeClr>
                    </a:solidFill>
                    <a:latin typeface="Montserrat"/>
                    <a:ea typeface="Montserrat"/>
                    <a:cs typeface="Montserrat"/>
                  </a:rPr>
                  <a:t>6170 студ. </a:t>
                </a:r>
                <a:r>
                  <a:rPr lang="ru-RU" sz="675">
                    <a:solidFill>
                      <a:srgbClr val="C00000"/>
                    </a:solidFill>
                    <a:latin typeface="Montserrat"/>
                    <a:ea typeface="Montserrat"/>
                    <a:cs typeface="Montserrat"/>
                  </a:rPr>
                  <a:t>(</a:t>
                </a:r>
                <a:r>
                  <a:rPr lang="ru-RU" sz="675">
                    <a:latin typeface="Montserrat"/>
                    <a:ea typeface="Montserrat"/>
                    <a:cs typeface="Montserrat"/>
                  </a:rPr>
                  <a:t>1968 вып.)</a:t>
                </a:r>
                <a:r>
                  <a:rPr lang="en-US" sz="675">
                    <a:latin typeface="Montserrat"/>
                    <a:ea typeface="Montserrat"/>
                    <a:cs typeface="Montserrat"/>
                  </a:rPr>
                  <a:t> </a:t>
                </a:r>
                <a:r>
                  <a:rPr lang="ru-RU" sz="675">
                    <a:solidFill>
                      <a:srgbClr val="C00000"/>
                    </a:solidFill>
                    <a:latin typeface="Montserrat"/>
                    <a:ea typeface="Montserrat"/>
                    <a:cs typeface="Montserrat"/>
                  </a:rPr>
                  <a:t>3766 чел</a:t>
                </a:r>
                <a:r>
                  <a:rPr lang="ru-RU" sz="675">
                    <a:solidFill>
                      <a:schemeClr val="tx1"/>
                    </a:solidFill>
                    <a:latin typeface="Montserrat"/>
                    <a:ea typeface="Montserrat"/>
                    <a:cs typeface="Montserrat"/>
                  </a:rPr>
                  <a:t>. </a:t>
                </a:r>
                <a:endParaRPr sz="675">
                  <a:latin typeface="Montserrat"/>
                  <a:cs typeface="Montserrat"/>
                </a:endParaRPr>
              </a:p>
            </p:txBody>
          </p:sp>
          <p:sp>
            <p:nvSpPr>
              <p:cNvPr id="1435026311" name="Прямоугольник 11"/>
              <p:cNvSpPr txBox="1"/>
              <p:nvPr/>
            </p:nvSpPr>
            <p:spPr bwMode="auto">
              <a:xfrm>
                <a:off x="5889474" y="1175837"/>
                <a:ext cx="1391256" cy="372409"/>
              </a:xfrm>
              <a:prstGeom prst="rect">
                <a:avLst/>
              </a:prstGeom>
              <a:grpFill/>
              <a:ln w="12700">
                <a:miter lim="400000"/>
              </a:ln>
            </p:spPr>
            <p:txBody>
              <a:bodyPr wrap="square" lIns="34287" rIns="34287" anchor="b">
                <a:spAutoFit/>
              </a:bodyPr>
              <a:lstStyle>
                <a:defPPr marL="0" marR="0" indent="0" algn="l" defTabSz="91440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1800" b="0" i="0" u="none" strike="noStrike" cap="none" spc="0">
                    <a:ln>
                      <a:noFill/>
                    </a:ln>
                    <a:solidFill>
                      <a:srgbClr val="000000"/>
                    </a:solidFill>
                  </a:defRPr>
                </a:defPPr>
                <a:lvl1pPr>
                  <a:lnSpc>
                    <a:spcPct val="90000"/>
                  </a:lnSpc>
                  <a:defRPr sz="1200" b="1">
                    <a:latin typeface="Tahoma"/>
                    <a:ea typeface="Tahoma"/>
                    <a:cs typeface="Tahoma"/>
                  </a:defRPr>
                </a:lvl1pPr>
              </a:lstStyle>
              <a:p>
                <a:pPr>
                  <a:spcBef>
                    <a:spcPts val="449"/>
                  </a:spcBef>
                  <a:defRPr/>
                </a:pPr>
                <a:r>
                  <a:rPr lang="ru-RU" sz="675">
                    <a:solidFill>
                      <a:srgbClr val="002060"/>
                    </a:solidFill>
                    <a:latin typeface="Montserrat"/>
                    <a:ea typeface="Montserrat"/>
                    <a:cs typeface="Montserrat"/>
                  </a:rPr>
                  <a:t>582 студ. (226 вып.)</a:t>
                </a:r>
                <a:r>
                  <a:rPr lang="en-US" sz="675">
                    <a:solidFill>
                      <a:srgbClr val="002060"/>
                    </a:solidFill>
                    <a:latin typeface="Montserrat"/>
                    <a:ea typeface="Montserrat"/>
                    <a:cs typeface="Montserrat"/>
                  </a:rPr>
                  <a:t> </a:t>
                </a:r>
                <a:r>
                  <a:rPr lang="ru-RU" sz="675">
                    <a:solidFill>
                      <a:srgbClr val="C00000"/>
                    </a:solidFill>
                    <a:latin typeface="Montserrat"/>
                    <a:ea typeface="Montserrat"/>
                    <a:cs typeface="Montserrat"/>
                  </a:rPr>
                  <a:t>720 чел. </a:t>
                </a:r>
                <a:endParaRPr sz="675">
                  <a:solidFill>
                    <a:srgbClr val="002060"/>
                  </a:solidFill>
                  <a:latin typeface="Montserrat"/>
                  <a:cs typeface="Montserrat"/>
                </a:endParaRPr>
              </a:p>
            </p:txBody>
          </p:sp>
          <p:sp>
            <p:nvSpPr>
              <p:cNvPr id="1765826100" name="Прямоугольник 11"/>
              <p:cNvSpPr txBox="1"/>
              <p:nvPr/>
            </p:nvSpPr>
            <p:spPr bwMode="auto">
              <a:xfrm>
                <a:off x="4775832" y="2421054"/>
                <a:ext cx="1390896" cy="372409"/>
              </a:xfrm>
              <a:prstGeom prst="rect">
                <a:avLst/>
              </a:prstGeom>
              <a:grpFill/>
              <a:ln w="12700">
                <a:miter lim="400000"/>
              </a:ln>
            </p:spPr>
            <p:txBody>
              <a:bodyPr wrap="square" lIns="34287" rIns="34287" anchor="b">
                <a:spAutoFit/>
              </a:bodyPr>
              <a:lstStyle>
                <a:defPPr marL="0" marR="0" indent="0" algn="l" defTabSz="91440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1800" b="0" i="0" u="none" strike="noStrike" cap="none" spc="0">
                    <a:ln>
                      <a:noFill/>
                    </a:ln>
                    <a:solidFill>
                      <a:srgbClr val="000000"/>
                    </a:solidFill>
                  </a:defRPr>
                </a:defPPr>
                <a:lvl1pPr>
                  <a:lnSpc>
                    <a:spcPct val="90000"/>
                  </a:lnSpc>
                  <a:defRPr sz="1200" b="1">
                    <a:latin typeface="Tahoma"/>
                    <a:ea typeface="Tahoma"/>
                    <a:cs typeface="Tahoma"/>
                  </a:defRPr>
                </a:lvl1pPr>
              </a:lstStyle>
              <a:p>
                <a:pPr>
                  <a:spcBef>
                    <a:spcPts val="449"/>
                  </a:spcBef>
                  <a:defRPr/>
                </a:pPr>
                <a:r>
                  <a:rPr lang="ru-RU" sz="675">
                    <a:solidFill>
                      <a:schemeClr val="accent5">
                        <a:lumMod val="50000"/>
                      </a:schemeClr>
                    </a:solidFill>
                    <a:latin typeface="Montserrat"/>
                    <a:ea typeface="Montserrat"/>
                    <a:cs typeface="Montserrat"/>
                  </a:rPr>
                  <a:t>782 студ. </a:t>
                </a:r>
                <a:r>
                  <a:rPr lang="ru-RU" sz="675">
                    <a:solidFill>
                      <a:schemeClr val="tx1"/>
                    </a:solidFill>
                    <a:latin typeface="Montserrat"/>
                    <a:ea typeface="Montserrat"/>
                    <a:cs typeface="Montserrat"/>
                  </a:rPr>
                  <a:t>(230 вып.)</a:t>
                </a:r>
                <a:r>
                  <a:rPr lang="en-US" sz="675">
                    <a:latin typeface="Montserrat"/>
                    <a:cs typeface="Montserrat"/>
                  </a:rPr>
                  <a:t> </a:t>
                </a:r>
                <a:r>
                  <a:rPr lang="ru-RU" sz="675">
                    <a:solidFill>
                      <a:srgbClr val="C00000"/>
                    </a:solidFill>
                    <a:latin typeface="Montserrat"/>
                    <a:ea typeface="Montserrat"/>
                    <a:cs typeface="Montserrat"/>
                  </a:rPr>
                  <a:t>800 чел. </a:t>
                </a:r>
                <a:endParaRPr sz="675">
                  <a:latin typeface="Montserrat"/>
                  <a:cs typeface="Montserrat"/>
                </a:endParaRPr>
              </a:p>
            </p:txBody>
          </p:sp>
          <p:sp>
            <p:nvSpPr>
              <p:cNvPr id="598524435" name="Прямоугольник 11"/>
              <p:cNvSpPr txBox="1"/>
              <p:nvPr/>
            </p:nvSpPr>
            <p:spPr bwMode="auto">
              <a:xfrm>
                <a:off x="2968453" y="1478915"/>
                <a:ext cx="1507847" cy="372409"/>
              </a:xfrm>
              <a:prstGeom prst="rect">
                <a:avLst/>
              </a:prstGeom>
              <a:grpFill/>
              <a:ln w="12700">
                <a:solidFill>
                  <a:srgbClr val="FF0000"/>
                </a:solidFill>
                <a:miter lim="400000"/>
              </a:ln>
            </p:spPr>
            <p:txBody>
              <a:bodyPr wrap="square" lIns="34287" rIns="34287" anchor="b">
                <a:spAutoFit/>
              </a:bodyPr>
              <a:lstStyle>
                <a:defPPr marL="0" marR="0" indent="0" algn="l" defTabSz="91440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1800" b="0" i="0" u="none" strike="noStrike" cap="none" spc="0">
                    <a:ln>
                      <a:noFill/>
                    </a:ln>
                    <a:solidFill>
                      <a:srgbClr val="000000"/>
                    </a:solidFill>
                  </a:defRPr>
                </a:defPPr>
                <a:lvl1pPr>
                  <a:lnSpc>
                    <a:spcPct val="90000"/>
                  </a:lnSpc>
                  <a:defRPr sz="1200" b="1">
                    <a:latin typeface="Tahoma"/>
                    <a:ea typeface="Tahoma"/>
                    <a:cs typeface="Tahoma"/>
                  </a:defRPr>
                </a:lvl1pPr>
              </a:lstStyle>
              <a:p>
                <a:pPr>
                  <a:spcBef>
                    <a:spcPts val="449"/>
                  </a:spcBef>
                  <a:defRPr/>
                </a:pPr>
                <a:r>
                  <a:rPr lang="ru-RU" sz="675">
                    <a:solidFill>
                      <a:schemeClr val="accent5">
                        <a:lumMod val="50000"/>
                      </a:schemeClr>
                    </a:solidFill>
                    <a:latin typeface="Montserrat"/>
                    <a:ea typeface="Montserrat"/>
                    <a:cs typeface="Montserrat"/>
                  </a:rPr>
                  <a:t>13954 студ.</a:t>
                </a:r>
                <a:r>
                  <a:rPr lang="ru-RU" sz="675">
                    <a:solidFill>
                      <a:srgbClr val="C00000"/>
                    </a:solidFill>
                    <a:latin typeface="Montserrat"/>
                    <a:ea typeface="Montserrat"/>
                    <a:cs typeface="Montserrat"/>
                  </a:rPr>
                  <a:t> </a:t>
                </a:r>
                <a:r>
                  <a:rPr lang="ru-RU" sz="675">
                    <a:latin typeface="Montserrat"/>
                    <a:ea typeface="Montserrat"/>
                    <a:cs typeface="Montserrat"/>
                  </a:rPr>
                  <a:t>(3463 вып.)</a:t>
                </a:r>
                <a:r>
                  <a:rPr lang="en-US" sz="675">
                    <a:latin typeface="Montserrat"/>
                    <a:ea typeface="Montserrat"/>
                    <a:cs typeface="Montserrat"/>
                  </a:rPr>
                  <a:t> </a:t>
                </a:r>
                <a:r>
                  <a:rPr lang="ru-RU" sz="675">
                    <a:solidFill>
                      <a:srgbClr val="C00000"/>
                    </a:solidFill>
                    <a:latin typeface="Montserrat"/>
                    <a:ea typeface="Montserrat"/>
                    <a:cs typeface="Montserrat"/>
                  </a:rPr>
                  <a:t>6483 чел</a:t>
                </a:r>
                <a:r>
                  <a:rPr lang="ru-RU" sz="675">
                    <a:solidFill>
                      <a:schemeClr val="tx1"/>
                    </a:solidFill>
                    <a:latin typeface="Montserrat"/>
                    <a:ea typeface="Montserrat"/>
                    <a:cs typeface="Montserrat"/>
                  </a:rPr>
                  <a:t>. </a:t>
                </a:r>
                <a:endParaRPr sz="675">
                  <a:latin typeface="Montserrat"/>
                  <a:cs typeface="Montserrat"/>
                </a:endParaRPr>
              </a:p>
            </p:txBody>
          </p:sp>
          <p:sp>
            <p:nvSpPr>
              <p:cNvPr id="505243452" name="Прямоугольник 11"/>
              <p:cNvSpPr txBox="1"/>
              <p:nvPr/>
            </p:nvSpPr>
            <p:spPr bwMode="auto">
              <a:xfrm>
                <a:off x="3205611" y="2476007"/>
                <a:ext cx="1390979" cy="372409"/>
              </a:xfrm>
              <a:prstGeom prst="rect">
                <a:avLst/>
              </a:prstGeom>
              <a:grpFill/>
              <a:ln w="12700">
                <a:solidFill>
                  <a:srgbClr val="FF0000"/>
                </a:solidFill>
                <a:miter lim="400000"/>
              </a:ln>
            </p:spPr>
            <p:txBody>
              <a:bodyPr wrap="square" lIns="34287" rIns="34287" anchor="b">
                <a:spAutoFit/>
              </a:bodyPr>
              <a:lstStyle>
                <a:defPPr marL="0" marR="0" indent="0" algn="l" defTabSz="91440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1800" b="0" i="0" u="none" strike="noStrike" cap="none" spc="0">
                    <a:ln>
                      <a:noFill/>
                    </a:ln>
                    <a:solidFill>
                      <a:srgbClr val="000000"/>
                    </a:solidFill>
                  </a:defRPr>
                </a:defPPr>
                <a:lvl1pPr>
                  <a:lnSpc>
                    <a:spcPct val="90000"/>
                  </a:lnSpc>
                  <a:defRPr sz="1200" b="1">
                    <a:latin typeface="Tahoma"/>
                    <a:ea typeface="Tahoma"/>
                    <a:cs typeface="Tahoma"/>
                  </a:defRPr>
                </a:lvl1pPr>
              </a:lstStyle>
              <a:p>
                <a:pPr>
                  <a:spcBef>
                    <a:spcPts val="449"/>
                  </a:spcBef>
                  <a:defRPr/>
                </a:pPr>
                <a:r>
                  <a:rPr lang="ru-RU" sz="675">
                    <a:solidFill>
                      <a:schemeClr val="accent5">
                        <a:lumMod val="50000"/>
                      </a:schemeClr>
                    </a:solidFill>
                    <a:latin typeface="Montserrat"/>
                    <a:ea typeface="Montserrat"/>
                    <a:cs typeface="Montserrat"/>
                  </a:rPr>
                  <a:t>2440 студ</a:t>
                </a:r>
                <a:r>
                  <a:rPr lang="ru-RU" sz="675">
                    <a:latin typeface="Montserrat"/>
                    <a:ea typeface="Montserrat"/>
                    <a:cs typeface="Montserrat"/>
                  </a:rPr>
                  <a:t>. (675 вып.)</a:t>
                </a:r>
                <a:r>
                  <a:rPr lang="en-US" sz="675">
                    <a:latin typeface="Montserrat"/>
                    <a:ea typeface="Montserrat"/>
                    <a:cs typeface="Montserrat"/>
                  </a:rPr>
                  <a:t> </a:t>
                </a:r>
                <a:r>
                  <a:rPr lang="ru-RU" sz="675">
                    <a:solidFill>
                      <a:srgbClr val="C00000"/>
                    </a:solidFill>
                    <a:latin typeface="Montserrat"/>
                    <a:ea typeface="Montserrat"/>
                    <a:cs typeface="Montserrat"/>
                  </a:rPr>
                  <a:t>1200 чел</a:t>
                </a:r>
                <a:r>
                  <a:rPr lang="ru-RU" sz="675">
                    <a:solidFill>
                      <a:schemeClr val="tx1"/>
                    </a:solidFill>
                    <a:latin typeface="Montserrat"/>
                    <a:ea typeface="Montserrat"/>
                    <a:cs typeface="Montserrat"/>
                  </a:rPr>
                  <a:t>. </a:t>
                </a:r>
                <a:endParaRPr sz="675">
                  <a:latin typeface="Montserrat"/>
                  <a:cs typeface="Montserrat"/>
                </a:endParaRPr>
              </a:p>
            </p:txBody>
          </p:sp>
          <p:sp>
            <p:nvSpPr>
              <p:cNvPr id="532928407" name="Прямоугольник 11"/>
              <p:cNvSpPr txBox="1"/>
              <p:nvPr/>
            </p:nvSpPr>
            <p:spPr bwMode="auto">
              <a:xfrm>
                <a:off x="4555494" y="1356733"/>
                <a:ext cx="1539649" cy="440804"/>
              </a:xfrm>
              <a:prstGeom prst="rect">
                <a:avLst/>
              </a:prstGeom>
              <a:grpFill/>
              <a:ln w="12700">
                <a:miter lim="400000"/>
              </a:ln>
            </p:spPr>
            <p:txBody>
              <a:bodyPr wrap="square" lIns="34286" rIns="34286" anchor="b">
                <a:spAutoFit/>
              </a:bodyPr>
              <a:lstStyle>
                <a:defPPr marL="0" marR="0" indent="0" algn="l" defTabSz="91440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1800" b="0" i="0" u="none" strike="noStrike" cap="none" spc="0">
                    <a:ln>
                      <a:noFill/>
                    </a:ln>
                    <a:solidFill>
                      <a:srgbClr val="000000"/>
                    </a:solidFill>
                  </a:defRPr>
                </a:defPPr>
                <a:lvl1pPr>
                  <a:lnSpc>
                    <a:spcPct val="90000"/>
                  </a:lnSpc>
                  <a:defRPr sz="1200" b="1">
                    <a:latin typeface="Tahoma"/>
                    <a:ea typeface="Tahoma"/>
                    <a:cs typeface="Tahoma"/>
                  </a:defRPr>
                </a:lvl1pPr>
              </a:lstStyle>
              <a:p>
                <a:pPr>
                  <a:spcBef>
                    <a:spcPts val="449"/>
                  </a:spcBef>
                  <a:defRPr/>
                </a:pPr>
                <a:r>
                  <a:rPr lang="ru-RU" sz="675">
                    <a:solidFill>
                      <a:schemeClr val="accent5">
                        <a:lumMod val="50000"/>
                      </a:schemeClr>
                    </a:solidFill>
                    <a:latin typeface="Montserrat"/>
                    <a:ea typeface="Montserrat"/>
                    <a:cs typeface="Montserrat"/>
                  </a:rPr>
                  <a:t>959 студ. </a:t>
                </a:r>
                <a:r>
                  <a:rPr lang="ru-RU" sz="675">
                    <a:solidFill>
                      <a:schemeClr val="tx1"/>
                    </a:solidFill>
                    <a:latin typeface="Montserrat"/>
                    <a:ea typeface="Montserrat"/>
                    <a:cs typeface="Montserrat"/>
                  </a:rPr>
                  <a:t>(</a:t>
                </a:r>
                <a:r>
                  <a:rPr lang="ru-RU" sz="675">
                    <a:latin typeface="Montserrat"/>
                    <a:ea typeface="Montserrat"/>
                    <a:cs typeface="Montserrat"/>
                  </a:rPr>
                  <a:t>355 вып.</a:t>
                </a:r>
                <a:r>
                  <a:rPr lang="ru-RU" sz="675">
                    <a:solidFill>
                      <a:schemeClr val="tx1"/>
                    </a:solidFill>
                    <a:latin typeface="Montserrat"/>
                    <a:ea typeface="Montserrat"/>
                    <a:cs typeface="Montserrat"/>
                  </a:rPr>
                  <a:t>)</a:t>
                </a:r>
                <a:r>
                  <a:rPr lang="en-US" sz="675">
                    <a:solidFill>
                      <a:schemeClr val="tx1"/>
                    </a:solidFill>
                    <a:latin typeface="Montserrat"/>
                    <a:ea typeface="Montserrat"/>
                    <a:cs typeface="Montserrat"/>
                  </a:rPr>
                  <a:t> </a:t>
                </a:r>
                <a:endParaRPr sz="900"/>
              </a:p>
              <a:p>
                <a:pPr>
                  <a:spcBef>
                    <a:spcPts val="448"/>
                  </a:spcBef>
                  <a:defRPr/>
                </a:pPr>
                <a:r>
                  <a:rPr lang="ru-RU" sz="675">
                    <a:solidFill>
                      <a:srgbClr val="C00000"/>
                    </a:solidFill>
                    <a:latin typeface="Montserrat"/>
                    <a:ea typeface="Montserrat"/>
                    <a:cs typeface="Montserrat"/>
                  </a:rPr>
                  <a:t>1075 чел.</a:t>
                </a:r>
                <a:endParaRPr sz="675">
                  <a:latin typeface="Montserrat"/>
                  <a:cs typeface="Montserrat"/>
                </a:endParaRPr>
              </a:p>
            </p:txBody>
          </p:sp>
          <p:sp>
            <p:nvSpPr>
              <p:cNvPr id="760064209" name="Прямоугольник 11"/>
              <p:cNvSpPr txBox="1"/>
              <p:nvPr/>
            </p:nvSpPr>
            <p:spPr bwMode="auto">
              <a:xfrm>
                <a:off x="0" y="1877219"/>
                <a:ext cx="1390979" cy="372409"/>
              </a:xfrm>
              <a:prstGeom prst="rect">
                <a:avLst/>
              </a:prstGeom>
              <a:grpFill/>
              <a:ln w="12700">
                <a:miter lim="400000"/>
              </a:ln>
            </p:spPr>
            <p:txBody>
              <a:bodyPr wrap="square" lIns="34287" rIns="34287" anchor="b">
                <a:spAutoFit/>
              </a:bodyPr>
              <a:lstStyle>
                <a:defPPr marL="0" marR="0" indent="0" algn="l" defTabSz="91440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1800" b="0" i="0" u="none" strike="noStrike" cap="none" spc="0">
                    <a:ln>
                      <a:noFill/>
                    </a:ln>
                    <a:solidFill>
                      <a:srgbClr val="000000"/>
                    </a:solidFill>
                  </a:defRPr>
                </a:defPPr>
                <a:lvl1pPr>
                  <a:lnSpc>
                    <a:spcPct val="90000"/>
                  </a:lnSpc>
                  <a:defRPr sz="1200" b="1">
                    <a:latin typeface="Tahoma"/>
                    <a:ea typeface="Tahoma"/>
                    <a:cs typeface="Tahoma"/>
                  </a:defRPr>
                </a:lvl1pPr>
              </a:lstStyle>
              <a:p>
                <a:pPr>
                  <a:spcBef>
                    <a:spcPts val="449"/>
                  </a:spcBef>
                  <a:defRPr/>
                </a:pPr>
                <a:r>
                  <a:rPr lang="ru-RU" sz="675">
                    <a:solidFill>
                      <a:schemeClr val="accent5">
                        <a:lumMod val="50000"/>
                      </a:schemeClr>
                    </a:solidFill>
                    <a:latin typeface="Montserrat"/>
                    <a:ea typeface="Montserrat"/>
                    <a:cs typeface="Montserrat"/>
                  </a:rPr>
                  <a:t>1130 студ. </a:t>
                </a:r>
                <a:r>
                  <a:rPr lang="ru-RU" sz="675">
                    <a:solidFill>
                      <a:schemeClr val="tx1"/>
                    </a:solidFill>
                    <a:latin typeface="Montserrat"/>
                    <a:ea typeface="Montserrat"/>
                    <a:cs typeface="Montserrat"/>
                  </a:rPr>
                  <a:t>(</a:t>
                </a:r>
                <a:r>
                  <a:rPr lang="ru-RU" sz="675">
                    <a:latin typeface="Montserrat"/>
                    <a:ea typeface="Montserrat"/>
                    <a:cs typeface="Montserrat"/>
                  </a:rPr>
                  <a:t>326 вып</a:t>
                </a:r>
                <a:r>
                  <a:rPr lang="ru-RU" sz="675">
                    <a:solidFill>
                      <a:schemeClr val="tx1"/>
                    </a:solidFill>
                    <a:latin typeface="Montserrat"/>
                    <a:ea typeface="Montserrat"/>
                    <a:cs typeface="Montserrat"/>
                  </a:rPr>
                  <a:t>.)</a:t>
                </a:r>
                <a:r>
                  <a:rPr lang="en-US" sz="675">
                    <a:solidFill>
                      <a:schemeClr val="tx1"/>
                    </a:solidFill>
                    <a:latin typeface="Montserrat"/>
                    <a:ea typeface="Montserrat"/>
                    <a:cs typeface="Montserrat"/>
                  </a:rPr>
                  <a:t> </a:t>
                </a:r>
                <a:r>
                  <a:rPr lang="ru-RU" sz="675">
                    <a:solidFill>
                      <a:srgbClr val="C00000"/>
                    </a:solidFill>
                    <a:latin typeface="Montserrat"/>
                    <a:ea typeface="Montserrat"/>
                    <a:cs typeface="Montserrat"/>
                  </a:rPr>
                  <a:t>1100 чел</a:t>
                </a:r>
                <a:r>
                  <a:rPr lang="ru-RU" sz="675">
                    <a:solidFill>
                      <a:schemeClr val="tx1"/>
                    </a:solidFill>
                    <a:latin typeface="Montserrat"/>
                    <a:ea typeface="Montserrat"/>
                    <a:cs typeface="Montserrat"/>
                  </a:rPr>
                  <a:t>. </a:t>
                </a:r>
                <a:endParaRPr sz="675">
                  <a:latin typeface="Montserrat"/>
                  <a:cs typeface="Montserrat"/>
                </a:endParaRPr>
              </a:p>
            </p:txBody>
          </p:sp>
          <p:sp>
            <p:nvSpPr>
              <p:cNvPr id="434829618" name="Прямоугольник 11"/>
              <p:cNvSpPr txBox="1"/>
              <p:nvPr/>
            </p:nvSpPr>
            <p:spPr bwMode="auto">
              <a:xfrm>
                <a:off x="705727" y="2531375"/>
                <a:ext cx="1390619" cy="372409"/>
              </a:xfrm>
              <a:prstGeom prst="rect">
                <a:avLst/>
              </a:prstGeom>
              <a:grpFill/>
              <a:ln w="12700">
                <a:miter lim="400000"/>
              </a:ln>
            </p:spPr>
            <p:txBody>
              <a:bodyPr wrap="square" lIns="34287" rIns="34287" anchor="b">
                <a:spAutoFit/>
              </a:bodyPr>
              <a:lstStyle>
                <a:defPPr marL="0" marR="0" indent="0" algn="l" defTabSz="91440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1800" b="0" i="0" u="none" strike="noStrike" cap="none" spc="0">
                    <a:ln>
                      <a:noFill/>
                    </a:ln>
                    <a:solidFill>
                      <a:srgbClr val="000000"/>
                    </a:solidFill>
                  </a:defRPr>
                </a:defPPr>
                <a:lvl1pPr>
                  <a:lnSpc>
                    <a:spcPct val="90000"/>
                  </a:lnSpc>
                  <a:defRPr sz="1200" b="1">
                    <a:latin typeface="Tahoma"/>
                    <a:ea typeface="Tahoma"/>
                    <a:cs typeface="Tahoma"/>
                  </a:defRPr>
                </a:lvl1pPr>
              </a:lstStyle>
              <a:p>
                <a:pPr>
                  <a:spcBef>
                    <a:spcPts val="449"/>
                  </a:spcBef>
                  <a:defRPr/>
                </a:pPr>
                <a:r>
                  <a:rPr lang="ru-RU" sz="675">
                    <a:solidFill>
                      <a:schemeClr val="accent5">
                        <a:lumMod val="50000"/>
                      </a:schemeClr>
                    </a:solidFill>
                  </a:rPr>
                  <a:t>1249 студ. </a:t>
                </a:r>
                <a:r>
                  <a:rPr lang="ru-RU" sz="675">
                    <a:solidFill>
                      <a:schemeClr val="tx1"/>
                    </a:solidFill>
                  </a:rPr>
                  <a:t>(</a:t>
                </a:r>
                <a:r>
                  <a:rPr lang="ru-RU" sz="675"/>
                  <a:t>283 вып</a:t>
                </a:r>
                <a:r>
                  <a:rPr lang="ru-RU" sz="675">
                    <a:solidFill>
                      <a:schemeClr val="tx1"/>
                    </a:solidFill>
                  </a:rPr>
                  <a:t>.)</a:t>
                </a:r>
                <a:r>
                  <a:rPr lang="en-US" sz="675">
                    <a:solidFill>
                      <a:schemeClr val="tx1"/>
                    </a:solidFill>
                  </a:rPr>
                  <a:t> </a:t>
                </a:r>
                <a:r>
                  <a:rPr lang="ru-RU" sz="675">
                    <a:solidFill>
                      <a:srgbClr val="C00000"/>
                    </a:solidFill>
                  </a:rPr>
                  <a:t>1360 чел</a:t>
                </a:r>
                <a:r>
                  <a:rPr lang="ru-RU" sz="675">
                    <a:solidFill>
                      <a:schemeClr val="tx1"/>
                    </a:solidFill>
                  </a:rPr>
                  <a:t>. </a:t>
                </a:r>
                <a:endParaRPr sz="675"/>
              </a:p>
            </p:txBody>
          </p:sp>
          <p:sp>
            <p:nvSpPr>
              <p:cNvPr id="766188157" name="Прямоугольник 11"/>
              <p:cNvSpPr txBox="1"/>
              <p:nvPr/>
            </p:nvSpPr>
            <p:spPr bwMode="auto">
              <a:xfrm>
                <a:off x="1062541" y="3274398"/>
                <a:ext cx="1391143" cy="372409"/>
              </a:xfrm>
              <a:prstGeom prst="rect">
                <a:avLst/>
              </a:prstGeom>
              <a:grpFill/>
              <a:ln w="12700">
                <a:miter lim="400000"/>
              </a:ln>
            </p:spPr>
            <p:txBody>
              <a:bodyPr wrap="square" lIns="34287" rIns="34287" anchor="b">
                <a:spAutoFit/>
              </a:bodyPr>
              <a:lstStyle>
                <a:defPPr marL="0" marR="0" indent="0" algn="l" defTabSz="91440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1800" b="0" i="0" u="none" strike="noStrike" cap="none" spc="0">
                    <a:ln>
                      <a:noFill/>
                    </a:ln>
                    <a:solidFill>
                      <a:srgbClr val="000000"/>
                    </a:solidFill>
                  </a:defRPr>
                </a:defPPr>
                <a:lvl1pPr>
                  <a:lnSpc>
                    <a:spcPct val="90000"/>
                  </a:lnSpc>
                  <a:defRPr sz="1200" b="1">
                    <a:latin typeface="Tahoma"/>
                    <a:ea typeface="Tahoma"/>
                    <a:cs typeface="Tahoma"/>
                  </a:defRPr>
                </a:lvl1pPr>
              </a:lstStyle>
              <a:p>
                <a:pPr>
                  <a:spcBef>
                    <a:spcPts val="449"/>
                  </a:spcBef>
                  <a:defRPr/>
                </a:pPr>
                <a:r>
                  <a:rPr lang="ru-RU" sz="675">
                    <a:solidFill>
                      <a:schemeClr val="accent5">
                        <a:lumMod val="50000"/>
                      </a:schemeClr>
                    </a:solidFill>
                    <a:latin typeface="Montserrat"/>
                    <a:ea typeface="Montserrat"/>
                    <a:cs typeface="Montserrat"/>
                  </a:rPr>
                  <a:t>659 студ. </a:t>
                </a:r>
                <a:r>
                  <a:rPr lang="ru-RU" sz="675">
                    <a:solidFill>
                      <a:schemeClr val="tx1"/>
                    </a:solidFill>
                    <a:latin typeface="Montserrat"/>
                    <a:ea typeface="Montserrat"/>
                    <a:cs typeface="Montserrat"/>
                  </a:rPr>
                  <a:t>(267 вып.)</a:t>
                </a:r>
                <a:r>
                  <a:rPr lang="en-US" sz="675">
                    <a:latin typeface="Montserrat"/>
                    <a:ea typeface="Montserrat"/>
                    <a:cs typeface="Montserrat"/>
                  </a:rPr>
                  <a:t> </a:t>
                </a:r>
                <a:r>
                  <a:rPr lang="ru-RU" sz="675">
                    <a:solidFill>
                      <a:srgbClr val="C00000"/>
                    </a:solidFill>
                    <a:latin typeface="Montserrat"/>
                    <a:ea typeface="Montserrat"/>
                    <a:cs typeface="Montserrat"/>
                  </a:rPr>
                  <a:t>640 чел</a:t>
                </a:r>
                <a:r>
                  <a:rPr lang="ru-RU" sz="675">
                    <a:solidFill>
                      <a:schemeClr val="tx1"/>
                    </a:solidFill>
                    <a:latin typeface="Montserrat"/>
                    <a:ea typeface="Montserrat"/>
                    <a:cs typeface="Montserrat"/>
                  </a:rPr>
                  <a:t>. </a:t>
                </a:r>
                <a:endParaRPr sz="675">
                  <a:latin typeface="Montserrat"/>
                  <a:cs typeface="Montserrat"/>
                </a:endParaRPr>
              </a:p>
            </p:txBody>
          </p:sp>
          <p:sp>
            <p:nvSpPr>
              <p:cNvPr id="936415972" name="Прямоугольник 11"/>
              <p:cNvSpPr txBox="1"/>
              <p:nvPr/>
            </p:nvSpPr>
            <p:spPr bwMode="auto">
              <a:xfrm>
                <a:off x="815311" y="568289"/>
                <a:ext cx="616671" cy="261611"/>
              </a:xfrm>
              <a:prstGeom prst="rect">
                <a:avLst/>
              </a:prstGeom>
              <a:grpFill/>
              <a:ln w="12700">
                <a:miter lim="400000"/>
              </a:ln>
            </p:spPr>
            <p:txBody>
              <a:bodyPr wrap="square" lIns="34286" rIns="34286" anchor="b">
                <a:spAutoFit/>
              </a:bodyPr>
              <a:lstStyle>
                <a:defPPr marL="0" marR="0" indent="0" algn="l" defTabSz="91440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1800" b="0" i="0" u="none" strike="noStrike" cap="none" spc="0">
                    <a:ln>
                      <a:noFill/>
                    </a:ln>
                    <a:solidFill>
                      <a:srgbClr val="000000"/>
                    </a:solidFill>
                  </a:defRPr>
                </a:defPPr>
                <a:lvl1pPr>
                  <a:lnSpc>
                    <a:spcPct val="90000"/>
                  </a:lnSpc>
                  <a:defRPr sz="1600" b="1">
                    <a:latin typeface="Tahoma"/>
                    <a:ea typeface="Tahoma"/>
                    <a:cs typeface="Tahoma"/>
                  </a:defRPr>
                </a:lvl1pPr>
              </a:lstStyle>
              <a:p>
                <a:pPr>
                  <a:defRPr/>
                </a:pPr>
                <a:r>
                  <a:rPr lang="ru-RU" sz="750">
                    <a:solidFill>
                      <a:srgbClr val="002060"/>
                    </a:solidFill>
                    <a:latin typeface="Montserrat"/>
                    <a:ea typeface="Montserrat"/>
                    <a:cs typeface="Montserrat"/>
                  </a:rPr>
                  <a:t>ИГРИМ</a:t>
                </a:r>
                <a:endParaRPr sz="825" b="0">
                  <a:solidFill>
                    <a:srgbClr val="002060"/>
                  </a:solidFill>
                </a:endParaRPr>
              </a:p>
            </p:txBody>
          </p:sp>
          <p:sp>
            <p:nvSpPr>
              <p:cNvPr id="684061441" name="Прямоугольник 11"/>
              <p:cNvSpPr txBox="1"/>
              <p:nvPr/>
            </p:nvSpPr>
            <p:spPr bwMode="auto">
              <a:xfrm>
                <a:off x="2299203" y="332490"/>
                <a:ext cx="1098716" cy="261611"/>
              </a:xfrm>
              <a:prstGeom prst="rect">
                <a:avLst/>
              </a:prstGeom>
              <a:grpFill/>
              <a:ln w="12700">
                <a:miter lim="400000"/>
              </a:ln>
            </p:spPr>
            <p:txBody>
              <a:bodyPr wrap="square" lIns="34286" rIns="34286" anchor="b">
                <a:spAutoFit/>
              </a:bodyPr>
              <a:lstStyle>
                <a:defPPr marL="0" marR="0" indent="0" algn="l" defTabSz="91440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1800" b="0" i="0" u="none" strike="noStrike" cap="none" spc="0">
                    <a:ln>
                      <a:noFill/>
                    </a:ln>
                    <a:solidFill>
                      <a:srgbClr val="000000"/>
                    </a:solidFill>
                  </a:defRPr>
                </a:defPPr>
                <a:lvl1pPr>
                  <a:lnSpc>
                    <a:spcPct val="90000"/>
                  </a:lnSpc>
                  <a:defRPr sz="1600" b="1">
                    <a:latin typeface="Tahoma"/>
                    <a:ea typeface="Tahoma"/>
                    <a:cs typeface="Tahoma"/>
                  </a:defRPr>
                </a:lvl1pPr>
              </a:lstStyle>
              <a:p>
                <a:pPr>
                  <a:defRPr/>
                </a:pPr>
                <a:r>
                  <a:rPr lang="ru-RU" sz="750">
                    <a:solidFill>
                      <a:srgbClr val="002060"/>
                    </a:solidFill>
                    <a:latin typeface="Montserrat"/>
                    <a:ea typeface="Montserrat"/>
                    <a:cs typeface="Montserrat"/>
                  </a:rPr>
                  <a:t>БЕЛОЯРСКИЙ</a:t>
                </a:r>
                <a:endParaRPr sz="750" b="0">
                  <a:solidFill>
                    <a:srgbClr val="002060"/>
                  </a:solidFill>
                  <a:latin typeface="Montserrat"/>
                  <a:cs typeface="Montserrat"/>
                </a:endParaRPr>
              </a:p>
            </p:txBody>
          </p:sp>
          <p:sp>
            <p:nvSpPr>
              <p:cNvPr id="917090693" name="Прямоугольник 11"/>
              <p:cNvSpPr txBox="1"/>
              <p:nvPr/>
            </p:nvSpPr>
            <p:spPr bwMode="auto">
              <a:xfrm>
                <a:off x="288936" y="1327781"/>
                <a:ext cx="1000544" cy="261611"/>
              </a:xfrm>
              <a:prstGeom prst="rect">
                <a:avLst/>
              </a:prstGeom>
              <a:grpFill/>
              <a:ln w="12700">
                <a:miter lim="400000"/>
              </a:ln>
            </p:spPr>
            <p:txBody>
              <a:bodyPr wrap="square" lIns="34286" rIns="34286" anchor="b">
                <a:spAutoFit/>
              </a:bodyPr>
              <a:lstStyle>
                <a:defPPr marL="0" marR="0" indent="0" algn="l" defTabSz="91440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1800" b="0" i="0" u="none" strike="noStrike" cap="none" spc="0">
                    <a:ln>
                      <a:noFill/>
                    </a:ln>
                    <a:solidFill>
                      <a:srgbClr val="000000"/>
                    </a:solidFill>
                  </a:defRPr>
                </a:defPPr>
                <a:lvl1pPr>
                  <a:lnSpc>
                    <a:spcPct val="90000"/>
                  </a:lnSpc>
                  <a:defRPr sz="1600" b="1">
                    <a:latin typeface="Tahoma"/>
                    <a:ea typeface="Tahoma"/>
                    <a:cs typeface="Tahoma"/>
                  </a:defRPr>
                </a:lvl1pPr>
              </a:lstStyle>
              <a:p>
                <a:pPr>
                  <a:defRPr/>
                </a:pPr>
                <a:r>
                  <a:rPr lang="ru-RU" sz="750">
                    <a:solidFill>
                      <a:srgbClr val="002060"/>
                    </a:solidFill>
                    <a:latin typeface="Montserrat"/>
                    <a:ea typeface="Montserrat"/>
                    <a:cs typeface="Montserrat"/>
                  </a:rPr>
                  <a:t>СОВЕТСКИЙ</a:t>
                </a:r>
                <a:endParaRPr sz="750" b="0">
                  <a:solidFill>
                    <a:srgbClr val="002060"/>
                  </a:solidFill>
                  <a:latin typeface="Montserrat"/>
                  <a:cs typeface="Montserrat"/>
                </a:endParaRPr>
              </a:p>
            </p:txBody>
          </p:sp>
          <p:sp>
            <p:nvSpPr>
              <p:cNvPr id="824053380" name="Прямоугольник 11"/>
              <p:cNvSpPr txBox="1"/>
              <p:nvPr/>
            </p:nvSpPr>
            <p:spPr bwMode="auto">
              <a:xfrm>
                <a:off x="1838215" y="1068490"/>
                <a:ext cx="737899" cy="261611"/>
              </a:xfrm>
              <a:prstGeom prst="rect">
                <a:avLst/>
              </a:prstGeom>
              <a:grpFill/>
              <a:ln w="12700">
                <a:miter lim="400000"/>
              </a:ln>
            </p:spPr>
            <p:txBody>
              <a:bodyPr wrap="square" lIns="34286" rIns="34286" anchor="b">
                <a:spAutoFit/>
              </a:bodyPr>
              <a:lstStyle>
                <a:defPPr marL="0" marR="0" indent="0" algn="l" defTabSz="91440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1800" b="0" i="0" u="none" strike="noStrike" cap="none" spc="0">
                    <a:ln>
                      <a:noFill/>
                    </a:ln>
                    <a:solidFill>
                      <a:srgbClr val="000000"/>
                    </a:solidFill>
                  </a:defRPr>
                </a:defPPr>
                <a:lvl1pPr>
                  <a:lnSpc>
                    <a:spcPct val="90000"/>
                  </a:lnSpc>
                  <a:defRPr sz="1600" b="1">
                    <a:latin typeface="Tahoma"/>
                    <a:ea typeface="Tahoma"/>
                    <a:cs typeface="Tahoma"/>
                  </a:defRPr>
                </a:lvl1pPr>
              </a:lstStyle>
              <a:p>
                <a:pPr>
                  <a:defRPr/>
                </a:pPr>
                <a:r>
                  <a:rPr lang="ru-RU" sz="750">
                    <a:solidFill>
                      <a:srgbClr val="002060"/>
                    </a:solidFill>
                    <a:latin typeface="Montserrat"/>
                    <a:ea typeface="Montserrat"/>
                    <a:cs typeface="Montserrat"/>
                  </a:rPr>
                  <a:t>НЯГАНЬ</a:t>
                </a:r>
                <a:endParaRPr sz="750" b="0">
                  <a:solidFill>
                    <a:srgbClr val="002060"/>
                  </a:solidFill>
                  <a:latin typeface="Montserrat"/>
                  <a:cs typeface="Montserrat"/>
                </a:endParaRPr>
              </a:p>
            </p:txBody>
          </p:sp>
          <p:sp>
            <p:nvSpPr>
              <p:cNvPr id="427589123" name="Прямоугольник 11"/>
              <p:cNvSpPr txBox="1"/>
              <p:nvPr/>
            </p:nvSpPr>
            <p:spPr bwMode="auto">
              <a:xfrm>
                <a:off x="3811068" y="855646"/>
                <a:ext cx="1076252" cy="233911"/>
              </a:xfrm>
              <a:prstGeom prst="rect">
                <a:avLst/>
              </a:prstGeom>
              <a:grpFill/>
              <a:ln w="12700">
                <a:miter lim="400000"/>
              </a:ln>
            </p:spPr>
            <p:txBody>
              <a:bodyPr wrap="square" lIns="34287" rIns="34287" anchor="b">
                <a:spAutoFit/>
              </a:bodyPr>
              <a:lstStyle>
                <a:defPPr marL="0" marR="0" indent="0" algn="l" defTabSz="91440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1800" b="0" i="0" u="none" strike="noStrike" cap="none" spc="0">
                    <a:ln>
                      <a:noFill/>
                    </a:ln>
                    <a:solidFill>
                      <a:srgbClr val="000000"/>
                    </a:solidFill>
                  </a:defRPr>
                </a:defPPr>
                <a:lvl1pPr>
                  <a:lnSpc>
                    <a:spcPct val="90000"/>
                  </a:lnSpc>
                  <a:defRPr sz="1600" b="1">
                    <a:latin typeface="Tahoma"/>
                    <a:ea typeface="Tahoma"/>
                    <a:cs typeface="Tahoma"/>
                  </a:defRPr>
                </a:lvl1pPr>
              </a:lstStyle>
              <a:p>
                <a:pPr>
                  <a:defRPr/>
                </a:pPr>
                <a:r>
                  <a:rPr lang="ru-RU" sz="600">
                    <a:solidFill>
                      <a:srgbClr val="002060"/>
                    </a:solidFill>
                    <a:latin typeface="Montserrat"/>
                    <a:ea typeface="Montserrat"/>
                    <a:cs typeface="Montserrat"/>
                  </a:rPr>
                  <a:t>КОГАЛЫМ</a:t>
                </a:r>
                <a:endParaRPr sz="600" b="0">
                  <a:solidFill>
                    <a:srgbClr val="002060"/>
                  </a:solidFill>
                  <a:latin typeface="Montserrat"/>
                  <a:cs typeface="Montserrat"/>
                </a:endParaRPr>
              </a:p>
            </p:txBody>
          </p:sp>
          <p:sp>
            <p:nvSpPr>
              <p:cNvPr id="1313627045" name="Прямоугольник 11"/>
              <p:cNvSpPr txBox="1"/>
              <p:nvPr/>
            </p:nvSpPr>
            <p:spPr bwMode="auto">
              <a:xfrm>
                <a:off x="2331360" y="-33723"/>
                <a:ext cx="1414044" cy="372409"/>
              </a:xfrm>
              <a:prstGeom prst="rect">
                <a:avLst/>
              </a:prstGeom>
              <a:grpFill/>
              <a:ln w="12700">
                <a:miter lim="400000"/>
              </a:ln>
            </p:spPr>
            <p:txBody>
              <a:bodyPr wrap="square" lIns="34287" rIns="34287" anchor="b">
                <a:spAutoFit/>
              </a:bodyPr>
              <a:lstStyle>
                <a:defPPr marL="0" marR="0" indent="0" algn="l" defTabSz="91440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1800" b="0" i="0" u="none" strike="noStrike" cap="none" spc="0">
                    <a:ln>
                      <a:noFill/>
                    </a:ln>
                    <a:solidFill>
                      <a:srgbClr val="000000"/>
                    </a:solidFill>
                  </a:defRPr>
                </a:defPPr>
                <a:lvl1pPr>
                  <a:lnSpc>
                    <a:spcPct val="90000"/>
                  </a:lnSpc>
                  <a:defRPr sz="1200" b="1">
                    <a:latin typeface="Tahoma"/>
                    <a:ea typeface="Tahoma"/>
                    <a:cs typeface="Tahoma"/>
                  </a:defRPr>
                </a:lvl1pPr>
              </a:lstStyle>
              <a:p>
                <a:pPr>
                  <a:spcBef>
                    <a:spcPts val="449"/>
                  </a:spcBef>
                  <a:defRPr/>
                </a:pPr>
                <a:r>
                  <a:rPr lang="ru-RU" sz="675" dirty="0">
                    <a:solidFill>
                      <a:schemeClr val="accent5">
                        <a:lumMod val="50000"/>
                      </a:schemeClr>
                    </a:solidFill>
                    <a:latin typeface="Montserrat"/>
                    <a:ea typeface="Montserrat"/>
                    <a:cs typeface="Montserrat"/>
                  </a:rPr>
                  <a:t>544 студ. </a:t>
                </a:r>
                <a:r>
                  <a:rPr lang="ru-RU" sz="675" dirty="0">
                    <a:latin typeface="Montserrat"/>
                    <a:ea typeface="Montserrat"/>
                    <a:cs typeface="Montserrat"/>
                  </a:rPr>
                  <a:t>(102 </a:t>
                </a:r>
                <a:r>
                  <a:rPr lang="ru-RU" sz="675" dirty="0" err="1">
                    <a:latin typeface="Montserrat"/>
                    <a:ea typeface="Montserrat"/>
                    <a:cs typeface="Montserrat"/>
                  </a:rPr>
                  <a:t>вып</a:t>
                </a:r>
                <a:r>
                  <a:rPr lang="ru-RU" sz="675" dirty="0">
                    <a:latin typeface="Montserrat"/>
                    <a:ea typeface="Montserrat"/>
                    <a:cs typeface="Montserrat"/>
                  </a:rPr>
                  <a:t>.)</a:t>
                </a:r>
                <a:r>
                  <a:rPr lang="en-US" sz="675" dirty="0">
                    <a:latin typeface="Montserrat"/>
                    <a:cs typeface="Montserrat"/>
                  </a:rPr>
                  <a:t> </a:t>
                </a:r>
                <a:r>
                  <a:rPr lang="ru-RU" sz="675" dirty="0">
                    <a:solidFill>
                      <a:srgbClr val="C00000"/>
                    </a:solidFill>
                    <a:latin typeface="Montserrat"/>
                    <a:ea typeface="Montserrat"/>
                    <a:cs typeface="Montserrat"/>
                  </a:rPr>
                  <a:t>575 чел</a:t>
                </a:r>
                <a:r>
                  <a:rPr lang="ru-RU" sz="675" dirty="0">
                    <a:solidFill>
                      <a:schemeClr val="tx1"/>
                    </a:solidFill>
                    <a:latin typeface="Montserrat"/>
                    <a:ea typeface="Montserrat"/>
                    <a:cs typeface="Montserrat"/>
                  </a:rPr>
                  <a:t>. </a:t>
                </a:r>
                <a:endParaRPr sz="675" dirty="0">
                  <a:latin typeface="Montserrat"/>
                  <a:cs typeface="Montserrat"/>
                </a:endParaRPr>
              </a:p>
            </p:txBody>
          </p:sp>
          <p:sp>
            <p:nvSpPr>
              <p:cNvPr id="72470211" name="Прямоугольник 11"/>
              <p:cNvSpPr txBox="1"/>
              <p:nvPr/>
            </p:nvSpPr>
            <p:spPr bwMode="auto">
              <a:xfrm>
                <a:off x="3766346" y="593793"/>
                <a:ext cx="1390340" cy="372409"/>
              </a:xfrm>
              <a:prstGeom prst="rect">
                <a:avLst/>
              </a:prstGeom>
              <a:grpFill/>
              <a:ln w="12700">
                <a:miter lim="400000"/>
              </a:ln>
            </p:spPr>
            <p:txBody>
              <a:bodyPr wrap="square" lIns="34287" rIns="34287" anchor="b">
                <a:spAutoFit/>
              </a:bodyPr>
              <a:lstStyle>
                <a:defPPr marL="0" marR="0" indent="0" algn="l" defTabSz="91440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1800" b="0" i="0" u="none" strike="noStrike" cap="none" spc="0">
                    <a:ln>
                      <a:noFill/>
                    </a:ln>
                    <a:solidFill>
                      <a:srgbClr val="000000"/>
                    </a:solidFill>
                  </a:defRPr>
                </a:defPPr>
                <a:lvl1pPr>
                  <a:lnSpc>
                    <a:spcPct val="90000"/>
                  </a:lnSpc>
                  <a:defRPr sz="1200" b="1">
                    <a:latin typeface="Tahoma"/>
                    <a:ea typeface="Tahoma"/>
                    <a:cs typeface="Tahoma"/>
                  </a:defRPr>
                </a:lvl1pPr>
              </a:lstStyle>
              <a:p>
                <a:pPr>
                  <a:spcBef>
                    <a:spcPts val="449"/>
                  </a:spcBef>
                  <a:defRPr/>
                </a:pPr>
                <a:r>
                  <a:rPr lang="ru-RU" sz="675">
                    <a:solidFill>
                      <a:schemeClr val="accent5">
                        <a:lumMod val="50000"/>
                      </a:schemeClr>
                    </a:solidFill>
                    <a:latin typeface="Montserrat"/>
                    <a:ea typeface="Montserrat"/>
                    <a:cs typeface="Montserrat"/>
                  </a:rPr>
                  <a:t>795 студ. </a:t>
                </a:r>
                <a:r>
                  <a:rPr lang="ru-RU" sz="675">
                    <a:latin typeface="Montserrat"/>
                    <a:ea typeface="Montserrat"/>
                    <a:cs typeface="Montserrat"/>
                  </a:rPr>
                  <a:t>(156 вып.)</a:t>
                </a:r>
                <a:r>
                  <a:rPr lang="en-US" sz="675">
                    <a:latin typeface="Montserrat"/>
                    <a:cs typeface="Montserrat"/>
                  </a:rPr>
                  <a:t> </a:t>
                </a:r>
                <a:r>
                  <a:rPr lang="ru-RU" sz="675">
                    <a:solidFill>
                      <a:srgbClr val="C00000"/>
                    </a:solidFill>
                    <a:latin typeface="Montserrat"/>
                    <a:ea typeface="Montserrat"/>
                    <a:cs typeface="Montserrat"/>
                  </a:rPr>
                  <a:t>825 чел.</a:t>
                </a:r>
                <a:r>
                  <a:rPr lang="ru-RU" sz="675">
                    <a:solidFill>
                      <a:schemeClr val="tx1"/>
                    </a:solidFill>
                    <a:latin typeface="Montserrat"/>
                    <a:ea typeface="Montserrat"/>
                    <a:cs typeface="Montserrat"/>
                  </a:rPr>
                  <a:t> </a:t>
                </a:r>
                <a:endParaRPr sz="675">
                  <a:latin typeface="Montserrat"/>
                  <a:cs typeface="Montserrat"/>
                </a:endParaRPr>
              </a:p>
            </p:txBody>
          </p:sp>
          <p:sp>
            <p:nvSpPr>
              <p:cNvPr id="1869786885" name="Прямоугольник 11"/>
              <p:cNvSpPr txBox="1"/>
              <p:nvPr/>
            </p:nvSpPr>
            <p:spPr bwMode="auto">
              <a:xfrm>
                <a:off x="394795" y="221329"/>
                <a:ext cx="1110700" cy="372409"/>
              </a:xfrm>
              <a:prstGeom prst="rect">
                <a:avLst/>
              </a:prstGeom>
              <a:grpFill/>
              <a:ln w="12700">
                <a:miter lim="400000"/>
              </a:ln>
            </p:spPr>
            <p:txBody>
              <a:bodyPr wrap="square" lIns="34286" rIns="34286" anchor="b">
                <a:spAutoFit/>
              </a:bodyPr>
              <a:lstStyle>
                <a:defPPr marL="0" marR="0" indent="0" algn="l" defTabSz="91440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1800" b="0" i="0" u="none" strike="noStrike" cap="none" spc="0">
                    <a:ln>
                      <a:noFill/>
                    </a:ln>
                    <a:solidFill>
                      <a:srgbClr val="000000"/>
                    </a:solidFill>
                  </a:defRPr>
                </a:defPPr>
                <a:lvl1pPr>
                  <a:lnSpc>
                    <a:spcPct val="90000"/>
                  </a:lnSpc>
                  <a:defRPr sz="1200" b="1">
                    <a:latin typeface="Tahoma"/>
                    <a:ea typeface="Tahoma"/>
                    <a:cs typeface="Tahoma"/>
                  </a:defRPr>
                </a:lvl1pPr>
              </a:lstStyle>
              <a:p>
                <a:pPr>
                  <a:spcBef>
                    <a:spcPts val="449"/>
                  </a:spcBef>
                  <a:defRPr/>
                </a:pPr>
                <a:r>
                  <a:rPr lang="ru-RU" sz="675">
                    <a:solidFill>
                      <a:schemeClr val="accent5">
                        <a:lumMod val="50000"/>
                      </a:schemeClr>
                    </a:solidFill>
                    <a:latin typeface="Montserrat"/>
                    <a:ea typeface="Montserrat"/>
                    <a:cs typeface="Montserrat"/>
                  </a:rPr>
                  <a:t>576 студ. </a:t>
                </a:r>
                <a:r>
                  <a:rPr lang="ru-RU" sz="675">
                    <a:solidFill>
                      <a:schemeClr val="tx1"/>
                    </a:solidFill>
                    <a:latin typeface="Montserrat"/>
                    <a:ea typeface="Montserrat"/>
                    <a:cs typeface="Montserrat"/>
                  </a:rPr>
                  <a:t>(185 вып.)</a:t>
                </a:r>
                <a:r>
                  <a:rPr lang="en-US" sz="675">
                    <a:latin typeface="Montserrat"/>
                    <a:ea typeface="Montserrat"/>
                    <a:cs typeface="Montserrat"/>
                  </a:rPr>
                  <a:t> </a:t>
                </a:r>
                <a:r>
                  <a:rPr lang="ru-RU" sz="675">
                    <a:solidFill>
                      <a:srgbClr val="C00000"/>
                    </a:solidFill>
                    <a:latin typeface="Montserrat"/>
                    <a:ea typeface="Montserrat"/>
                    <a:cs typeface="Montserrat"/>
                  </a:rPr>
                  <a:t>300 чел. </a:t>
                </a:r>
                <a:endParaRPr sz="675">
                  <a:latin typeface="Montserrat"/>
                  <a:cs typeface="Montserrat"/>
                </a:endParaRPr>
              </a:p>
            </p:txBody>
          </p:sp>
          <p:sp>
            <p:nvSpPr>
              <p:cNvPr id="2043956612" name="Прямоугольник 11"/>
              <p:cNvSpPr txBox="1"/>
              <p:nvPr/>
            </p:nvSpPr>
            <p:spPr bwMode="auto">
              <a:xfrm>
                <a:off x="1592892" y="732774"/>
                <a:ext cx="1613165" cy="440804"/>
              </a:xfrm>
              <a:prstGeom prst="rect">
                <a:avLst/>
              </a:prstGeom>
              <a:grpFill/>
              <a:ln w="12700">
                <a:miter lim="400000"/>
              </a:ln>
            </p:spPr>
            <p:txBody>
              <a:bodyPr wrap="square" lIns="34287" rIns="34287" anchor="b">
                <a:spAutoFit/>
              </a:bodyPr>
              <a:lstStyle>
                <a:defPPr marL="0" marR="0" indent="0" algn="l" defTabSz="91440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1800" b="0" i="0" u="none" strike="noStrike" cap="none" spc="0">
                    <a:ln>
                      <a:noFill/>
                    </a:ln>
                    <a:solidFill>
                      <a:srgbClr val="000000"/>
                    </a:solidFill>
                  </a:defRPr>
                </a:defPPr>
                <a:lvl1pPr>
                  <a:lnSpc>
                    <a:spcPct val="90000"/>
                  </a:lnSpc>
                  <a:defRPr sz="1200" b="1">
                    <a:latin typeface="Tahoma"/>
                    <a:ea typeface="Tahoma"/>
                    <a:cs typeface="Tahoma"/>
                  </a:defRPr>
                </a:lvl1pPr>
              </a:lstStyle>
              <a:p>
                <a:pPr>
                  <a:spcBef>
                    <a:spcPts val="449"/>
                  </a:spcBef>
                  <a:defRPr/>
                </a:pPr>
                <a:r>
                  <a:rPr lang="ru-RU" sz="675">
                    <a:solidFill>
                      <a:schemeClr val="accent5">
                        <a:lumMod val="50000"/>
                      </a:schemeClr>
                    </a:solidFill>
                    <a:latin typeface="Montserrat"/>
                    <a:ea typeface="Montserrat"/>
                    <a:cs typeface="Montserrat"/>
                  </a:rPr>
                  <a:t>1083 студ. </a:t>
                </a:r>
                <a:r>
                  <a:rPr lang="ru-RU" sz="675">
                    <a:solidFill>
                      <a:schemeClr val="tx1"/>
                    </a:solidFill>
                    <a:latin typeface="Montserrat"/>
                    <a:ea typeface="Montserrat"/>
                    <a:cs typeface="Montserrat"/>
                  </a:rPr>
                  <a:t>(429 вып.)</a:t>
                </a:r>
                <a:r>
                  <a:rPr lang="en-US" sz="675">
                    <a:latin typeface="Montserrat"/>
                    <a:ea typeface="Montserrat"/>
                    <a:cs typeface="Montserrat"/>
                  </a:rPr>
                  <a:t> </a:t>
                </a:r>
                <a:endParaRPr sz="900"/>
              </a:p>
              <a:p>
                <a:pPr>
                  <a:spcBef>
                    <a:spcPts val="448"/>
                  </a:spcBef>
                  <a:defRPr/>
                </a:pPr>
                <a:r>
                  <a:rPr lang="ru-RU" sz="675">
                    <a:solidFill>
                      <a:srgbClr val="C00000"/>
                    </a:solidFill>
                    <a:latin typeface="Montserrat"/>
                    <a:ea typeface="Montserrat"/>
                    <a:cs typeface="Montserrat"/>
                  </a:rPr>
                  <a:t>1000 чел.</a:t>
                </a:r>
                <a:endParaRPr sz="675">
                  <a:latin typeface="Montserrat"/>
                  <a:cs typeface="Montserrat"/>
                </a:endParaRPr>
              </a:p>
            </p:txBody>
          </p:sp>
          <p:sp>
            <p:nvSpPr>
              <p:cNvPr id="505541369" name="Прямоугольник 11"/>
              <p:cNvSpPr txBox="1"/>
              <p:nvPr/>
            </p:nvSpPr>
            <p:spPr bwMode="auto">
              <a:xfrm>
                <a:off x="105925" y="1012553"/>
                <a:ext cx="1391616" cy="372409"/>
              </a:xfrm>
              <a:prstGeom prst="rect">
                <a:avLst/>
              </a:prstGeom>
              <a:grpFill/>
              <a:ln w="12700">
                <a:miter lim="400000"/>
              </a:ln>
            </p:spPr>
            <p:txBody>
              <a:bodyPr wrap="square" lIns="34287" rIns="34287" anchor="b">
                <a:spAutoFit/>
              </a:bodyPr>
              <a:lstStyle>
                <a:defPPr marL="0" marR="0" indent="0" algn="l" defTabSz="91440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1800" b="0" i="0" u="none" strike="noStrike" cap="none" spc="0">
                    <a:ln>
                      <a:noFill/>
                    </a:ln>
                    <a:solidFill>
                      <a:srgbClr val="000000"/>
                    </a:solidFill>
                  </a:defRPr>
                </a:defPPr>
                <a:lvl1pPr>
                  <a:lnSpc>
                    <a:spcPct val="90000"/>
                  </a:lnSpc>
                  <a:defRPr sz="1200" b="1">
                    <a:latin typeface="Tahoma"/>
                    <a:ea typeface="Tahoma"/>
                    <a:cs typeface="Tahoma"/>
                  </a:defRPr>
                </a:lvl1pPr>
              </a:lstStyle>
              <a:p>
                <a:pPr>
                  <a:spcBef>
                    <a:spcPts val="449"/>
                  </a:spcBef>
                  <a:defRPr/>
                </a:pPr>
                <a:r>
                  <a:rPr lang="ru-RU" sz="675">
                    <a:solidFill>
                      <a:schemeClr val="accent5">
                        <a:lumMod val="50000"/>
                      </a:schemeClr>
                    </a:solidFill>
                    <a:latin typeface="Montserrat"/>
                    <a:ea typeface="Montserrat"/>
                    <a:cs typeface="Montserrat"/>
                  </a:rPr>
                  <a:t>1266 студ. </a:t>
                </a:r>
                <a:r>
                  <a:rPr lang="ru-RU" sz="675">
                    <a:solidFill>
                      <a:schemeClr val="tx1"/>
                    </a:solidFill>
                    <a:latin typeface="Montserrat"/>
                    <a:ea typeface="Montserrat"/>
                    <a:cs typeface="Montserrat"/>
                  </a:rPr>
                  <a:t>(348 вып.)</a:t>
                </a:r>
                <a:r>
                  <a:rPr lang="en-US" sz="675">
                    <a:solidFill>
                      <a:srgbClr val="C00000"/>
                    </a:solidFill>
                    <a:latin typeface="Montserrat"/>
                    <a:ea typeface="Montserrat"/>
                    <a:cs typeface="Montserrat"/>
                  </a:rPr>
                  <a:t> </a:t>
                </a:r>
                <a:r>
                  <a:rPr lang="ru-RU" sz="675">
                    <a:solidFill>
                      <a:srgbClr val="C00000"/>
                    </a:solidFill>
                    <a:latin typeface="Montserrat"/>
                    <a:ea typeface="Montserrat"/>
                    <a:cs typeface="Montserrat"/>
                  </a:rPr>
                  <a:t>1125 чел. </a:t>
                </a:r>
                <a:endParaRPr sz="675">
                  <a:solidFill>
                    <a:srgbClr val="C00000"/>
                  </a:solidFill>
                  <a:latin typeface="Montserrat"/>
                  <a:cs typeface="Montserrat"/>
                </a:endParaRPr>
              </a:p>
            </p:txBody>
          </p:sp>
        </p:grpSp>
      </p:grpSp>
      <p:sp>
        <p:nvSpPr>
          <p:cNvPr id="654747816" name="Блок-схема: узел 654747815"/>
          <p:cNvSpPr/>
          <p:nvPr/>
        </p:nvSpPr>
        <p:spPr bwMode="auto">
          <a:xfrm>
            <a:off x="1284302" y="2309934"/>
            <a:ext cx="81000" cy="81000"/>
          </a:xfrm>
          <a:prstGeom prst="flowChartConnector">
            <a:avLst/>
          </a:prstGeom>
          <a:solidFill>
            <a:srgbClr val="C00000"/>
          </a:solidFill>
          <a:ln w="19049" cap="flat" cmpd="sng" algn="ctr">
            <a:solidFill>
              <a:schemeClr val="bg1"/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43627127" name="Блок-схема: узел 643627126"/>
          <p:cNvSpPr/>
          <p:nvPr/>
        </p:nvSpPr>
        <p:spPr bwMode="auto">
          <a:xfrm>
            <a:off x="1845092" y="2111049"/>
            <a:ext cx="89100" cy="89100"/>
          </a:xfrm>
          <a:prstGeom prst="flowChartConnector">
            <a:avLst/>
          </a:prstGeom>
          <a:solidFill>
            <a:srgbClr val="C00000"/>
          </a:solidFill>
          <a:ln w="19049" cap="flat" cmpd="sng" algn="ctr">
            <a:solidFill>
              <a:schemeClr val="bg1"/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14125133" name="Блок-схема: узел 814125132"/>
          <p:cNvSpPr/>
          <p:nvPr/>
        </p:nvSpPr>
        <p:spPr bwMode="auto">
          <a:xfrm>
            <a:off x="1481956" y="2669933"/>
            <a:ext cx="89100" cy="89100"/>
          </a:xfrm>
          <a:prstGeom prst="flowChartConnector">
            <a:avLst/>
          </a:prstGeom>
          <a:solidFill>
            <a:srgbClr val="C00000"/>
          </a:solidFill>
          <a:ln w="19049" cap="flat" cmpd="sng" algn="ctr">
            <a:solidFill>
              <a:schemeClr val="bg1"/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138326387" name="Блок-схема: узел 2138326386"/>
          <p:cNvSpPr/>
          <p:nvPr/>
        </p:nvSpPr>
        <p:spPr bwMode="auto">
          <a:xfrm>
            <a:off x="4529450" y="3445343"/>
            <a:ext cx="89100" cy="89100"/>
          </a:xfrm>
          <a:prstGeom prst="flowChartConnector">
            <a:avLst/>
          </a:prstGeom>
          <a:solidFill>
            <a:srgbClr val="C00000"/>
          </a:solidFill>
          <a:ln w="19049" cap="flat" cmpd="sng" algn="ctr">
            <a:solidFill>
              <a:schemeClr val="bg1"/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080578595" name="Блок-схема: узел 2080578594"/>
          <p:cNvSpPr/>
          <p:nvPr/>
        </p:nvSpPr>
        <p:spPr bwMode="auto">
          <a:xfrm>
            <a:off x="3829502" y="3144611"/>
            <a:ext cx="89100" cy="89100"/>
          </a:xfrm>
          <a:prstGeom prst="flowChartConnector">
            <a:avLst/>
          </a:prstGeom>
          <a:solidFill>
            <a:srgbClr val="C00000"/>
          </a:solidFill>
          <a:ln w="12700" cap="flat" cmpd="sng" algn="ctr">
            <a:solidFill>
              <a:srgbClr val="C00000"/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92462035" name="Блок-схема: узел 992462034"/>
          <p:cNvSpPr/>
          <p:nvPr/>
        </p:nvSpPr>
        <p:spPr bwMode="auto">
          <a:xfrm>
            <a:off x="3265841" y="2601926"/>
            <a:ext cx="89100" cy="89100"/>
          </a:xfrm>
          <a:prstGeom prst="flowChartConnector">
            <a:avLst/>
          </a:prstGeom>
          <a:solidFill>
            <a:srgbClr val="C00000"/>
          </a:solidFill>
          <a:ln w="19049" cap="flat" cmpd="sng" algn="ctr">
            <a:solidFill>
              <a:schemeClr val="bg1"/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83302048" name="Блок-схема: узел 583302047"/>
          <p:cNvSpPr/>
          <p:nvPr/>
        </p:nvSpPr>
        <p:spPr bwMode="auto">
          <a:xfrm>
            <a:off x="1139744" y="3534443"/>
            <a:ext cx="89100" cy="89100"/>
          </a:xfrm>
          <a:prstGeom prst="flowChartConnector">
            <a:avLst/>
          </a:prstGeom>
          <a:solidFill>
            <a:srgbClr val="C00000"/>
          </a:solidFill>
          <a:ln w="19049" cap="flat" cmpd="sng" algn="ctr">
            <a:solidFill>
              <a:schemeClr val="bg1"/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96717859" name="Блок-схема: узел 1796717858"/>
          <p:cNvSpPr/>
          <p:nvPr/>
        </p:nvSpPr>
        <p:spPr bwMode="auto">
          <a:xfrm>
            <a:off x="1161672" y="2847153"/>
            <a:ext cx="89100" cy="89100"/>
          </a:xfrm>
          <a:prstGeom prst="flowChartConnector">
            <a:avLst/>
          </a:prstGeom>
          <a:solidFill>
            <a:srgbClr val="C00000"/>
          </a:solidFill>
          <a:ln w="19049" cap="flat" cmpd="sng" algn="ctr">
            <a:solidFill>
              <a:schemeClr val="bg1"/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06268529" name="Блок-схема: узел 606268528"/>
          <p:cNvSpPr/>
          <p:nvPr/>
        </p:nvSpPr>
        <p:spPr bwMode="auto">
          <a:xfrm>
            <a:off x="2392524" y="3353502"/>
            <a:ext cx="89100" cy="89100"/>
          </a:xfrm>
          <a:prstGeom prst="flowChartConnector">
            <a:avLst/>
          </a:prstGeom>
          <a:solidFill>
            <a:srgbClr val="C00000"/>
          </a:solidFill>
          <a:ln w="19049" cap="flat" cmpd="sng" algn="ctr">
            <a:solidFill>
              <a:schemeClr val="bg1"/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102480274" name="Блок-схема: узел 2102480273"/>
          <p:cNvSpPr/>
          <p:nvPr/>
        </p:nvSpPr>
        <p:spPr bwMode="auto">
          <a:xfrm>
            <a:off x="1125098" y="3078896"/>
            <a:ext cx="89100" cy="89100"/>
          </a:xfrm>
          <a:prstGeom prst="flowChartConnector">
            <a:avLst/>
          </a:prstGeom>
          <a:solidFill>
            <a:srgbClr val="C00000"/>
          </a:solidFill>
          <a:ln w="19049" cap="flat" cmpd="sng" algn="ctr">
            <a:solidFill>
              <a:schemeClr val="bg1"/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45506780" name="Блок-схема: узел 1245506779"/>
          <p:cNvSpPr/>
          <p:nvPr/>
        </p:nvSpPr>
        <p:spPr bwMode="auto">
          <a:xfrm>
            <a:off x="2706428" y="3531202"/>
            <a:ext cx="89100" cy="89100"/>
          </a:xfrm>
          <a:prstGeom prst="flowChartConnector">
            <a:avLst/>
          </a:prstGeom>
          <a:solidFill>
            <a:srgbClr val="C00000"/>
          </a:solidFill>
          <a:ln w="19049" cap="flat" cmpd="sng" algn="ctr">
            <a:solidFill>
              <a:schemeClr val="bg1"/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12126845" name="Блок-схема: узел 212126844"/>
          <p:cNvSpPr/>
          <p:nvPr/>
        </p:nvSpPr>
        <p:spPr bwMode="auto">
          <a:xfrm>
            <a:off x="1442296" y="3988408"/>
            <a:ext cx="89100" cy="89100"/>
          </a:xfrm>
          <a:prstGeom prst="flowChartConnector">
            <a:avLst/>
          </a:prstGeom>
          <a:solidFill>
            <a:srgbClr val="C00000"/>
          </a:solidFill>
          <a:ln w="19049" cap="flat" cmpd="sng" algn="ctr">
            <a:solidFill>
              <a:schemeClr val="bg1"/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066058426" name="Блок-схема: узел 2066058425"/>
          <p:cNvSpPr/>
          <p:nvPr/>
        </p:nvSpPr>
        <p:spPr bwMode="auto">
          <a:xfrm>
            <a:off x="4292432" y="3507285"/>
            <a:ext cx="89100" cy="89100"/>
          </a:xfrm>
          <a:prstGeom prst="flowChartConnector">
            <a:avLst/>
          </a:prstGeom>
          <a:solidFill>
            <a:srgbClr val="C00000"/>
          </a:solidFill>
          <a:ln w="19049" cap="flat" cmpd="sng" algn="ctr">
            <a:solidFill>
              <a:schemeClr val="bg1"/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65311614" name="Блок-схема: узел 865311613"/>
          <p:cNvSpPr/>
          <p:nvPr/>
        </p:nvSpPr>
        <p:spPr bwMode="auto">
          <a:xfrm>
            <a:off x="4574000" y="2989796"/>
            <a:ext cx="89100" cy="89100"/>
          </a:xfrm>
          <a:prstGeom prst="flowChartConnector">
            <a:avLst/>
          </a:prstGeom>
          <a:solidFill>
            <a:srgbClr val="C00000"/>
          </a:solidFill>
          <a:ln w="19049" cap="flat" cmpd="sng" algn="ctr">
            <a:solidFill>
              <a:schemeClr val="bg1"/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54449599" name="Блок-схема: узел 1054449598"/>
          <p:cNvSpPr/>
          <p:nvPr/>
        </p:nvSpPr>
        <p:spPr bwMode="auto">
          <a:xfrm>
            <a:off x="3030609" y="3237789"/>
            <a:ext cx="89100" cy="89100"/>
          </a:xfrm>
          <a:prstGeom prst="flowChartConnector">
            <a:avLst/>
          </a:prstGeom>
          <a:solidFill>
            <a:srgbClr val="C00000"/>
          </a:solidFill>
          <a:ln w="19049" cap="flat" cmpd="sng" algn="ctr">
            <a:solidFill>
              <a:schemeClr val="bg1"/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82845252" name="Прямоугольник 11"/>
          <p:cNvSpPr txBox="1"/>
          <p:nvPr/>
        </p:nvSpPr>
        <p:spPr bwMode="auto">
          <a:xfrm>
            <a:off x="6053700" y="236162"/>
            <a:ext cx="2826266" cy="36240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6349">
            <a:solidFill>
              <a:schemeClr val="accent1">
                <a:lumMod val="60000"/>
                <a:lumOff val="40000"/>
              </a:schemeClr>
            </a:solidFill>
            <a:prstDash val="solid"/>
            <a:miter lim="400000"/>
          </a:ln>
        </p:spPr>
        <p:txBody>
          <a:bodyPr wrap="square" lIns="34286" rIns="34286" anchor="b">
            <a:spAutoFit/>
          </a:bodyPr>
          <a:lstStyle>
            <a:def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 b="0" i="0" u="none" strike="noStrike" cap="none" spc="0">
                <a:ln>
                  <a:noFill/>
                </a:ln>
                <a:solidFill>
                  <a:srgbClr val="000000"/>
                </a:solidFill>
              </a:defRPr>
            </a:defPPr>
            <a:lvl1pPr>
              <a:lnSpc>
                <a:spcPct val="90000"/>
              </a:lnSpc>
              <a:defRPr sz="1200" b="1">
                <a:latin typeface="Tahoma"/>
                <a:ea typeface="Tahoma"/>
                <a:cs typeface="Tahoma"/>
              </a:defRPr>
            </a:lvl1pPr>
          </a:lstStyle>
          <a:p>
            <a:pPr algn="ctr">
              <a:defRPr/>
            </a:pPr>
            <a:r>
              <a:rPr lang="ru-RU" sz="1050" dirty="0">
                <a:solidFill>
                  <a:srgbClr val="002060"/>
                </a:solidFill>
                <a:latin typeface="Montserrat"/>
                <a:ea typeface="Montserrat"/>
                <a:cs typeface="Montserrat"/>
              </a:rPr>
              <a:t> Ханты-Мансийская агломерация</a:t>
            </a:r>
            <a:endParaRPr sz="1050" dirty="0">
              <a:solidFill>
                <a:srgbClr val="002060"/>
              </a:solidFill>
              <a:latin typeface="Montserrat"/>
              <a:ea typeface="Montserrat"/>
              <a:cs typeface="Montserrat"/>
            </a:endParaRPr>
          </a:p>
          <a:p>
            <a:pPr algn="ctr">
              <a:defRPr/>
            </a:pPr>
            <a:r>
              <a:rPr lang="ru-RU" sz="900" dirty="0">
                <a:solidFill>
                  <a:srgbClr val="002060"/>
                </a:solidFill>
                <a:latin typeface="Montserrat"/>
                <a:ea typeface="Montserrat"/>
                <a:cs typeface="Montserrat"/>
              </a:rPr>
              <a:t>(Ханты-Мансийск)</a:t>
            </a:r>
            <a:endParaRPr sz="900" dirty="0">
              <a:solidFill>
                <a:srgbClr val="002060"/>
              </a:solidFill>
              <a:latin typeface="Montserrat"/>
              <a:ea typeface="Montserrat"/>
              <a:cs typeface="Montserrat"/>
            </a:endParaRPr>
          </a:p>
        </p:txBody>
      </p:sp>
      <p:sp>
        <p:nvSpPr>
          <p:cNvPr id="1888741006" name="Прямоугольник 11"/>
          <p:cNvSpPr txBox="1"/>
          <p:nvPr/>
        </p:nvSpPr>
        <p:spPr bwMode="auto">
          <a:xfrm>
            <a:off x="6030653" y="3145614"/>
            <a:ext cx="2850391" cy="22737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6349">
            <a:solidFill>
              <a:schemeClr val="accent1">
                <a:lumMod val="60000"/>
                <a:lumOff val="40000"/>
              </a:schemeClr>
            </a:solidFill>
            <a:prstDash val="solid"/>
            <a:miter lim="400000"/>
          </a:ln>
        </p:spPr>
        <p:txBody>
          <a:bodyPr wrap="square" lIns="34286" rIns="34286" anchor="b">
            <a:spAutoFit/>
          </a:bodyPr>
          <a:lstStyle>
            <a:def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 b="0" i="0" u="none" strike="noStrike" cap="none" spc="0">
                <a:ln>
                  <a:noFill/>
                </a:ln>
                <a:solidFill>
                  <a:srgbClr val="000000"/>
                </a:solidFill>
              </a:defRPr>
            </a:defPPr>
            <a:lvl1pPr>
              <a:lnSpc>
                <a:spcPct val="90000"/>
              </a:lnSpc>
              <a:defRPr sz="1200" b="1">
                <a:latin typeface="Tahoma"/>
                <a:ea typeface="Tahoma"/>
                <a:cs typeface="Tahoma"/>
              </a:defRPr>
            </a:lvl1pPr>
          </a:lstStyle>
          <a:p>
            <a:pPr algn="ctr">
              <a:defRPr/>
            </a:pPr>
            <a:r>
              <a:rPr lang="ru-RU" sz="975">
                <a:solidFill>
                  <a:srgbClr val="002060"/>
                </a:solidFill>
                <a:latin typeface="Montserrat"/>
                <a:ea typeface="Montserrat"/>
                <a:cs typeface="Montserrat"/>
              </a:rPr>
              <a:t>Когалымская агломерация</a:t>
            </a:r>
            <a:endParaRPr sz="975">
              <a:solidFill>
                <a:srgbClr val="002060"/>
              </a:solidFill>
              <a:latin typeface="Montserrat"/>
              <a:cs typeface="Montserrat"/>
            </a:endParaRPr>
          </a:p>
        </p:txBody>
      </p:sp>
      <p:sp>
        <p:nvSpPr>
          <p:cNvPr id="1126198878" name="Прямоугольник 11"/>
          <p:cNvSpPr txBox="1"/>
          <p:nvPr/>
        </p:nvSpPr>
        <p:spPr bwMode="auto">
          <a:xfrm>
            <a:off x="6045761" y="2095826"/>
            <a:ext cx="2815496" cy="46628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6349">
            <a:solidFill>
              <a:schemeClr val="accent1">
                <a:lumMod val="60000"/>
                <a:lumOff val="40000"/>
              </a:schemeClr>
            </a:solidFill>
            <a:prstDash val="solid"/>
            <a:miter lim="400000"/>
          </a:ln>
        </p:spPr>
        <p:txBody>
          <a:bodyPr wrap="square" lIns="34287" rIns="34287" anchor="b">
            <a:spAutoFit/>
          </a:bodyPr>
          <a:lstStyle>
            <a:def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 b="0" i="0" u="none" strike="noStrike" cap="none" spc="0">
                <a:ln>
                  <a:noFill/>
                </a:ln>
                <a:solidFill>
                  <a:srgbClr val="000000"/>
                </a:solidFill>
              </a:defRPr>
            </a:defPPr>
            <a:lvl1pPr>
              <a:lnSpc>
                <a:spcPct val="90000"/>
              </a:lnSpc>
              <a:defRPr sz="1200" b="1">
                <a:latin typeface="Tahoma"/>
                <a:ea typeface="Tahoma"/>
                <a:cs typeface="Tahoma"/>
              </a:defRPr>
            </a:lvl1pPr>
          </a:lstStyle>
          <a:p>
            <a:pPr algn="ctr">
              <a:defRPr/>
            </a:pPr>
            <a:r>
              <a:rPr lang="ru-RU" sz="1050" dirty="0">
                <a:solidFill>
                  <a:srgbClr val="002060"/>
                </a:solidFill>
                <a:latin typeface="Montserrat"/>
                <a:ea typeface="Montserrat"/>
                <a:cs typeface="Montserrat"/>
              </a:rPr>
              <a:t>Нижневартовская агломерация</a:t>
            </a:r>
            <a:endParaRPr sz="1050" dirty="0">
              <a:solidFill>
                <a:srgbClr val="002060"/>
              </a:solidFill>
              <a:latin typeface="Montserrat"/>
              <a:cs typeface="Montserrat"/>
            </a:endParaRPr>
          </a:p>
          <a:p>
            <a:pPr algn="ctr">
              <a:defRPr/>
            </a:pPr>
            <a:r>
              <a:rPr sz="825" dirty="0">
                <a:solidFill>
                  <a:srgbClr val="002060"/>
                </a:solidFill>
                <a:latin typeface="Montserrat"/>
                <a:cs typeface="Montserrat"/>
              </a:rPr>
              <a:t>(</a:t>
            </a:r>
            <a:r>
              <a:rPr sz="825" dirty="0" err="1">
                <a:solidFill>
                  <a:srgbClr val="002060"/>
                </a:solidFill>
                <a:latin typeface="Montserrat"/>
                <a:cs typeface="Montserrat"/>
              </a:rPr>
              <a:t>Лангепас</a:t>
            </a:r>
            <a:r>
              <a:rPr sz="825" dirty="0">
                <a:solidFill>
                  <a:srgbClr val="002060"/>
                </a:solidFill>
                <a:latin typeface="Montserrat"/>
                <a:cs typeface="Montserrat"/>
              </a:rPr>
              <a:t>, </a:t>
            </a:r>
            <a:r>
              <a:rPr sz="825" dirty="0" err="1">
                <a:solidFill>
                  <a:srgbClr val="002060"/>
                </a:solidFill>
                <a:latin typeface="Montserrat"/>
                <a:cs typeface="Montserrat"/>
              </a:rPr>
              <a:t>Мегион</a:t>
            </a:r>
            <a:r>
              <a:rPr sz="825" dirty="0">
                <a:solidFill>
                  <a:srgbClr val="002060"/>
                </a:solidFill>
                <a:latin typeface="Montserrat"/>
                <a:cs typeface="Montserrat"/>
              </a:rPr>
              <a:t>, </a:t>
            </a:r>
            <a:r>
              <a:rPr sz="825" dirty="0" err="1">
                <a:solidFill>
                  <a:srgbClr val="002060"/>
                </a:solidFill>
                <a:latin typeface="Montserrat"/>
                <a:cs typeface="Montserrat"/>
              </a:rPr>
              <a:t>Нижневартовск</a:t>
            </a:r>
            <a:r>
              <a:rPr sz="825" dirty="0">
                <a:solidFill>
                  <a:srgbClr val="002060"/>
                </a:solidFill>
                <a:latin typeface="Montserrat"/>
                <a:cs typeface="Montserrat"/>
              </a:rPr>
              <a:t>,  </a:t>
            </a:r>
            <a:r>
              <a:rPr sz="825" dirty="0" err="1">
                <a:solidFill>
                  <a:srgbClr val="002060"/>
                </a:solidFill>
                <a:latin typeface="Montserrat"/>
                <a:cs typeface="Montserrat"/>
              </a:rPr>
              <a:t>Радужный</a:t>
            </a:r>
            <a:r>
              <a:rPr sz="825" dirty="0">
                <a:solidFill>
                  <a:srgbClr val="002060"/>
                </a:solidFill>
                <a:latin typeface="Montserrat"/>
                <a:cs typeface="Montserrat"/>
              </a:rPr>
              <a:t>)</a:t>
            </a:r>
            <a:endParaRPr sz="825" dirty="0"/>
          </a:p>
        </p:txBody>
      </p:sp>
      <p:sp>
        <p:nvSpPr>
          <p:cNvPr id="12733453" name="Прямоугольник 11"/>
          <p:cNvSpPr txBox="1"/>
          <p:nvPr/>
        </p:nvSpPr>
        <p:spPr bwMode="auto">
          <a:xfrm>
            <a:off x="6042472" y="1211593"/>
            <a:ext cx="2838032" cy="36240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6349">
            <a:solidFill>
              <a:schemeClr val="accent1">
                <a:lumMod val="60000"/>
                <a:lumOff val="40000"/>
              </a:schemeClr>
            </a:solidFill>
            <a:prstDash val="solid"/>
            <a:miter lim="400000"/>
          </a:ln>
        </p:spPr>
        <p:txBody>
          <a:bodyPr wrap="square" lIns="34285" rIns="34285" anchor="b">
            <a:spAutoFit/>
          </a:bodyPr>
          <a:lstStyle>
            <a:def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 b="0" i="0" u="none" strike="noStrike" cap="none" spc="0">
                <a:ln>
                  <a:noFill/>
                </a:ln>
                <a:solidFill>
                  <a:srgbClr val="000000"/>
                </a:solidFill>
              </a:defRPr>
            </a:defPPr>
            <a:lvl1pPr>
              <a:lnSpc>
                <a:spcPct val="90000"/>
              </a:lnSpc>
              <a:defRPr sz="1200" b="1">
                <a:latin typeface="Tahoma"/>
                <a:ea typeface="Tahoma"/>
                <a:cs typeface="Tahoma"/>
              </a:defRPr>
            </a:lvl1pPr>
          </a:lstStyle>
          <a:p>
            <a:pPr algn="ctr">
              <a:defRPr/>
            </a:pPr>
            <a:r>
              <a:rPr lang="ru-RU" sz="1050">
                <a:solidFill>
                  <a:srgbClr val="002060"/>
                </a:solidFill>
                <a:latin typeface="Montserrat"/>
                <a:ea typeface="Montserrat"/>
                <a:cs typeface="Montserrat"/>
              </a:rPr>
              <a:t>Сургутская агломерация</a:t>
            </a:r>
            <a:endParaRPr lang="ru-RU" sz="1050">
              <a:solidFill>
                <a:srgbClr val="002060"/>
              </a:solidFill>
              <a:latin typeface="Montserrat"/>
              <a:cs typeface="Montserrat"/>
            </a:endParaRPr>
          </a:p>
          <a:p>
            <a:pPr algn="ctr">
              <a:defRPr/>
            </a:pPr>
            <a:r>
              <a:rPr sz="900">
                <a:solidFill>
                  <a:srgbClr val="002060"/>
                </a:solidFill>
                <a:latin typeface="Montserrat"/>
                <a:cs typeface="Montserrat"/>
              </a:rPr>
              <a:t>(Нефтеюганск,Сургут)</a:t>
            </a:r>
            <a:endParaRPr sz="900"/>
          </a:p>
        </p:txBody>
      </p:sp>
      <p:sp>
        <p:nvSpPr>
          <p:cNvPr id="167237512" name="TextBox 92"/>
          <p:cNvSpPr txBox="1"/>
          <p:nvPr/>
        </p:nvSpPr>
        <p:spPr bwMode="auto">
          <a:xfrm>
            <a:off x="6056572" y="598019"/>
            <a:ext cx="2822040" cy="610424"/>
          </a:xfrm>
          <a:prstGeom prst="rect">
            <a:avLst/>
          </a:prstGeom>
          <a:noFill/>
          <a:ln w="6349">
            <a:solidFill>
              <a:schemeClr val="accent1">
                <a:lumMod val="60000"/>
                <a:lumOff val="40000"/>
              </a:schemeClr>
            </a:solidFill>
            <a:prstDash val="solid"/>
          </a:ln>
        </p:spPr>
        <p:txBody>
          <a:bodyPr wrap="square">
            <a:spAutoFit/>
          </a:bodyPr>
          <a:lstStyle/>
          <a:p>
            <a:pPr>
              <a:spcBef>
                <a:spcPts val="448"/>
              </a:spcBef>
              <a:defRPr/>
            </a:pPr>
            <a:r>
              <a:rPr lang="ru-RU" sz="900">
                <a:solidFill>
                  <a:schemeClr val="accent5">
                    <a:lumMod val="50000"/>
                  </a:schemeClr>
                </a:solidFill>
                <a:latin typeface="Montserrat"/>
                <a:ea typeface="Montserrat"/>
                <a:cs typeface="Montserrat"/>
              </a:rPr>
              <a:t>3 160 студентов (898 выпускников) </a:t>
            </a:r>
            <a:endParaRPr sz="900">
              <a:solidFill>
                <a:schemeClr val="accent5">
                  <a:lumMod val="50000"/>
                </a:schemeClr>
              </a:solidFill>
              <a:latin typeface="Montserrat"/>
              <a:cs typeface="Montserrat"/>
            </a:endParaRPr>
          </a:p>
          <a:p>
            <a:pPr>
              <a:spcBef>
                <a:spcPts val="448"/>
              </a:spcBef>
              <a:defRPr/>
            </a:pPr>
            <a:r>
              <a:rPr lang="ru-RU" sz="900">
                <a:solidFill>
                  <a:schemeClr val="accent5">
                    <a:lumMod val="50000"/>
                  </a:schemeClr>
                </a:solidFill>
                <a:latin typeface="Montserrat"/>
                <a:ea typeface="Montserrat"/>
                <a:cs typeface="Montserrat"/>
              </a:rPr>
              <a:t>2 290 чел. - мощность</a:t>
            </a:r>
            <a:endParaRPr sz="900">
              <a:solidFill>
                <a:schemeClr val="accent5">
                  <a:lumMod val="50000"/>
                </a:schemeClr>
              </a:solidFill>
              <a:latin typeface="Montserrat"/>
              <a:cs typeface="Montserrat"/>
            </a:endParaRPr>
          </a:p>
          <a:p>
            <a:pPr>
              <a:spcBef>
                <a:spcPts val="448"/>
              </a:spcBef>
              <a:defRPr/>
            </a:pPr>
            <a:r>
              <a:rPr lang="ru-RU" sz="900">
                <a:solidFill>
                  <a:schemeClr val="accent5">
                    <a:lumMod val="50000"/>
                  </a:schemeClr>
                </a:solidFill>
                <a:latin typeface="Montserrat"/>
                <a:ea typeface="Montserrat"/>
                <a:cs typeface="Montserrat"/>
              </a:rPr>
              <a:t>1 224 вакансий</a:t>
            </a:r>
            <a:r>
              <a:rPr lang="ru-RU" sz="900">
                <a:solidFill>
                  <a:schemeClr val="accent5">
                    <a:lumMod val="50000"/>
                  </a:schemeClr>
                </a:solidFill>
                <a:latin typeface="Montserrat"/>
                <a:cs typeface="Montserrat"/>
              </a:rPr>
              <a:t>/ 2 500 прогноз</a:t>
            </a:r>
            <a:endParaRPr sz="900"/>
          </a:p>
        </p:txBody>
      </p:sp>
      <p:sp>
        <p:nvSpPr>
          <p:cNvPr id="1771033031" name="TextBox 92"/>
          <p:cNvSpPr txBox="1"/>
          <p:nvPr/>
        </p:nvSpPr>
        <p:spPr bwMode="auto">
          <a:xfrm>
            <a:off x="6049927" y="2546125"/>
            <a:ext cx="2818463" cy="610424"/>
          </a:xfrm>
          <a:prstGeom prst="rect">
            <a:avLst/>
          </a:prstGeom>
          <a:noFill/>
          <a:ln w="6349">
            <a:solidFill>
              <a:schemeClr val="accent1">
                <a:lumMod val="60000"/>
                <a:lumOff val="40000"/>
              </a:schemeClr>
            </a:solidFill>
            <a:prstDash val="solid"/>
          </a:ln>
        </p:spPr>
        <p:txBody>
          <a:bodyPr wrap="square">
            <a:spAutoFit/>
          </a:bodyPr>
          <a:lstStyle/>
          <a:p>
            <a:pPr>
              <a:spcBef>
                <a:spcPts val="448"/>
              </a:spcBef>
              <a:defRPr/>
            </a:pPr>
            <a:r>
              <a:rPr lang="ru-RU" sz="900">
                <a:solidFill>
                  <a:schemeClr val="accent5">
                    <a:lumMod val="50000"/>
                  </a:schemeClr>
                </a:solidFill>
                <a:highlight>
                  <a:srgbClr val="FFFFFF"/>
                </a:highlight>
                <a:latin typeface="Montserrat"/>
                <a:ea typeface="Montserrat"/>
                <a:cs typeface="Montserrat"/>
              </a:rPr>
              <a:t>8 493 студента (2 779 выпускников) </a:t>
            </a:r>
            <a:endParaRPr sz="900">
              <a:solidFill>
                <a:schemeClr val="accent5">
                  <a:lumMod val="50000"/>
                </a:schemeClr>
              </a:solidFill>
              <a:highlight>
                <a:srgbClr val="FFFFFF"/>
              </a:highlight>
              <a:latin typeface="Montserrat"/>
              <a:cs typeface="Montserrat"/>
            </a:endParaRPr>
          </a:p>
          <a:p>
            <a:pPr>
              <a:spcBef>
                <a:spcPts val="448"/>
              </a:spcBef>
              <a:defRPr/>
            </a:pPr>
            <a:r>
              <a:rPr lang="ru-RU" sz="900">
                <a:solidFill>
                  <a:schemeClr val="accent5">
                    <a:lumMod val="50000"/>
                  </a:schemeClr>
                </a:solidFill>
                <a:highlight>
                  <a:srgbClr val="FFFFFF"/>
                </a:highlight>
                <a:latin typeface="Montserrat"/>
                <a:ea typeface="Montserrat"/>
                <a:cs typeface="Montserrat"/>
              </a:rPr>
              <a:t>6 361 чел. - мощность</a:t>
            </a:r>
            <a:endParaRPr sz="900">
              <a:solidFill>
                <a:schemeClr val="accent5">
                  <a:lumMod val="50000"/>
                </a:schemeClr>
              </a:solidFill>
              <a:highlight>
                <a:srgbClr val="FFFFFF"/>
              </a:highlight>
              <a:latin typeface="Montserrat"/>
              <a:cs typeface="Montserrat"/>
            </a:endParaRPr>
          </a:p>
          <a:p>
            <a:pPr>
              <a:spcBef>
                <a:spcPts val="448"/>
              </a:spcBef>
              <a:defRPr/>
            </a:pPr>
            <a:r>
              <a:rPr lang="ru-RU" sz="900">
                <a:solidFill>
                  <a:schemeClr val="accent5">
                    <a:lumMod val="50000"/>
                  </a:schemeClr>
                </a:solidFill>
                <a:highlight>
                  <a:srgbClr val="FFFFFF"/>
                </a:highlight>
                <a:latin typeface="Montserrat"/>
                <a:ea typeface="Montserrat"/>
                <a:cs typeface="Montserrat"/>
              </a:rPr>
              <a:t>4 110 вакансий</a:t>
            </a:r>
            <a:r>
              <a:rPr lang="ru-RU" sz="900">
                <a:solidFill>
                  <a:schemeClr val="accent5">
                    <a:lumMod val="50000"/>
                  </a:schemeClr>
                </a:solidFill>
                <a:highlight>
                  <a:srgbClr val="FFFFFF"/>
                </a:highlight>
                <a:latin typeface="Montserrat"/>
                <a:cs typeface="Montserrat"/>
              </a:rPr>
              <a:t>/ 5 000 прогноз</a:t>
            </a:r>
            <a:endParaRPr sz="900">
              <a:solidFill>
                <a:schemeClr val="accent5">
                  <a:lumMod val="50000"/>
                </a:schemeClr>
              </a:solidFill>
              <a:highlight>
                <a:srgbClr val="FFFFFF"/>
              </a:highlight>
              <a:latin typeface="Montserrat"/>
              <a:cs typeface="Montserrat"/>
            </a:endParaRPr>
          </a:p>
        </p:txBody>
      </p:sp>
      <p:sp>
        <p:nvSpPr>
          <p:cNvPr id="1727567805" name="Прямоугольник 11"/>
          <p:cNvSpPr txBox="1"/>
          <p:nvPr/>
        </p:nvSpPr>
        <p:spPr bwMode="auto">
          <a:xfrm>
            <a:off x="6042472" y="3990033"/>
            <a:ext cx="2840825" cy="47666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6349">
            <a:solidFill>
              <a:schemeClr val="accent1">
                <a:lumMod val="60000"/>
                <a:lumOff val="40000"/>
              </a:schemeClr>
            </a:solidFill>
            <a:prstDash val="solid"/>
            <a:miter lim="400000"/>
          </a:ln>
        </p:spPr>
        <p:txBody>
          <a:bodyPr wrap="square" lIns="34286" rIns="34286" anchor="b">
            <a:spAutoFit/>
          </a:bodyPr>
          <a:lstStyle>
            <a:def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 b="0" i="0" u="none" strike="noStrike" cap="none" spc="0">
                <a:ln>
                  <a:noFill/>
                </a:ln>
                <a:solidFill>
                  <a:srgbClr val="000000"/>
                </a:solidFill>
              </a:defRPr>
            </a:defPPr>
            <a:lvl1pPr>
              <a:lnSpc>
                <a:spcPct val="90000"/>
              </a:lnSpc>
              <a:defRPr sz="1200" b="1">
                <a:latin typeface="Tahoma"/>
                <a:ea typeface="Tahoma"/>
                <a:cs typeface="Tahoma"/>
              </a:defRPr>
            </a:lvl1pPr>
          </a:lstStyle>
          <a:p>
            <a:pPr algn="ctr">
              <a:defRPr/>
            </a:pPr>
            <a:r>
              <a:rPr lang="ru-RU" sz="975">
                <a:solidFill>
                  <a:srgbClr val="002060"/>
                </a:solidFill>
                <a:latin typeface="Montserrat"/>
                <a:ea typeface="Montserrat"/>
                <a:cs typeface="Montserrat"/>
              </a:rPr>
              <a:t>Западное направление</a:t>
            </a:r>
            <a:endParaRPr sz="975">
              <a:solidFill>
                <a:srgbClr val="002060"/>
              </a:solidFill>
              <a:latin typeface="Montserrat"/>
              <a:ea typeface="Montserrat"/>
              <a:cs typeface="Montserrat"/>
            </a:endParaRPr>
          </a:p>
          <a:p>
            <a:pPr algn="ctr">
              <a:defRPr/>
            </a:pPr>
            <a:r>
              <a:rPr lang="ru-RU" sz="900">
                <a:solidFill>
                  <a:srgbClr val="002060"/>
                </a:solidFill>
                <a:latin typeface="Montserrat"/>
                <a:ea typeface="Montserrat"/>
                <a:cs typeface="Montserrat"/>
              </a:rPr>
              <a:t>(Белоярский, Игрим, Нягань, Советский, Югорск, Урай, Междуреченский)</a:t>
            </a:r>
            <a:endParaRPr sz="900">
              <a:solidFill>
                <a:srgbClr val="002060"/>
              </a:solidFill>
              <a:latin typeface="Montserrat"/>
              <a:cs typeface="Montserrat"/>
            </a:endParaRPr>
          </a:p>
        </p:txBody>
      </p:sp>
      <p:sp>
        <p:nvSpPr>
          <p:cNvPr id="445542664" name="TextBox 92"/>
          <p:cNvSpPr txBox="1"/>
          <p:nvPr/>
        </p:nvSpPr>
        <p:spPr bwMode="auto">
          <a:xfrm>
            <a:off x="6056572" y="1552634"/>
            <a:ext cx="2809620" cy="610424"/>
          </a:xfrm>
          <a:prstGeom prst="rect">
            <a:avLst/>
          </a:prstGeom>
          <a:noFill/>
          <a:ln w="6349">
            <a:solidFill>
              <a:schemeClr val="accent1">
                <a:lumMod val="60000"/>
                <a:lumOff val="40000"/>
              </a:schemeClr>
            </a:solidFill>
            <a:prstDash val="solid"/>
          </a:ln>
        </p:spPr>
        <p:txBody>
          <a:bodyPr wrap="square">
            <a:spAutoFit/>
          </a:bodyPr>
          <a:lstStyle/>
          <a:p>
            <a:pPr>
              <a:spcBef>
                <a:spcPts val="447"/>
              </a:spcBef>
              <a:defRPr/>
            </a:pPr>
            <a:r>
              <a:rPr lang="ru-RU" sz="900">
                <a:solidFill>
                  <a:schemeClr val="accent5">
                    <a:lumMod val="50000"/>
                  </a:schemeClr>
                </a:solidFill>
                <a:latin typeface="Montserrat"/>
                <a:ea typeface="Montserrat"/>
                <a:cs typeface="Montserrat"/>
              </a:rPr>
              <a:t>16 394 студента (4 138 выпускников) </a:t>
            </a:r>
            <a:endParaRPr sz="900">
              <a:solidFill>
                <a:schemeClr val="accent5">
                  <a:lumMod val="50000"/>
                </a:schemeClr>
              </a:solidFill>
              <a:latin typeface="Montserrat"/>
              <a:cs typeface="Montserrat"/>
            </a:endParaRPr>
          </a:p>
          <a:p>
            <a:pPr>
              <a:spcBef>
                <a:spcPts val="447"/>
              </a:spcBef>
              <a:defRPr/>
            </a:pPr>
            <a:r>
              <a:rPr lang="ru-RU" sz="900">
                <a:solidFill>
                  <a:schemeClr val="accent5">
                    <a:lumMod val="50000"/>
                  </a:schemeClr>
                </a:solidFill>
                <a:latin typeface="Montserrat"/>
                <a:ea typeface="Montserrat"/>
                <a:cs typeface="Montserrat"/>
              </a:rPr>
              <a:t>7 683 чел. - мощность</a:t>
            </a:r>
            <a:endParaRPr sz="900">
              <a:solidFill>
                <a:schemeClr val="accent5">
                  <a:lumMod val="50000"/>
                </a:schemeClr>
              </a:solidFill>
              <a:latin typeface="Montserrat"/>
              <a:cs typeface="Montserrat"/>
            </a:endParaRPr>
          </a:p>
          <a:p>
            <a:pPr>
              <a:spcBef>
                <a:spcPts val="447"/>
              </a:spcBef>
              <a:defRPr/>
            </a:pPr>
            <a:r>
              <a:rPr lang="ru-RU" sz="900">
                <a:solidFill>
                  <a:schemeClr val="accent5">
                    <a:lumMod val="50000"/>
                  </a:schemeClr>
                </a:solidFill>
                <a:latin typeface="Montserrat"/>
                <a:ea typeface="Montserrat"/>
                <a:cs typeface="Montserrat"/>
              </a:rPr>
              <a:t>7 897 вакансий</a:t>
            </a:r>
            <a:r>
              <a:rPr lang="ru-RU" sz="900">
                <a:solidFill>
                  <a:schemeClr val="accent5">
                    <a:lumMod val="50000"/>
                  </a:schemeClr>
                </a:solidFill>
                <a:latin typeface="Montserrat"/>
                <a:cs typeface="Montserrat"/>
              </a:rPr>
              <a:t>/ 9700 прогноз</a:t>
            </a:r>
            <a:endParaRPr sz="900"/>
          </a:p>
        </p:txBody>
      </p:sp>
      <p:sp>
        <p:nvSpPr>
          <p:cNvPr id="1082284827" name="TextBox 92"/>
          <p:cNvSpPr txBox="1"/>
          <p:nvPr/>
        </p:nvSpPr>
        <p:spPr bwMode="auto">
          <a:xfrm>
            <a:off x="6028531" y="3371364"/>
            <a:ext cx="2833380" cy="610424"/>
          </a:xfrm>
          <a:prstGeom prst="rect">
            <a:avLst/>
          </a:prstGeom>
          <a:noFill/>
          <a:ln w="6349">
            <a:solidFill>
              <a:schemeClr val="accent1">
                <a:lumMod val="60000"/>
                <a:lumOff val="40000"/>
              </a:schemeClr>
            </a:solidFill>
            <a:prstDash val="solid"/>
          </a:ln>
        </p:spPr>
        <p:txBody>
          <a:bodyPr wrap="square">
            <a:spAutoFit/>
          </a:bodyPr>
          <a:lstStyle/>
          <a:p>
            <a:pPr>
              <a:spcBef>
                <a:spcPts val="447"/>
              </a:spcBef>
              <a:defRPr/>
            </a:pPr>
            <a:r>
              <a:rPr lang="ru-RU" sz="900">
                <a:solidFill>
                  <a:schemeClr val="accent5">
                    <a:lumMod val="50000"/>
                  </a:schemeClr>
                </a:solidFill>
                <a:latin typeface="Montserrat"/>
                <a:ea typeface="Montserrat"/>
                <a:cs typeface="Montserrat"/>
              </a:rPr>
              <a:t>795 студентов (156 выпускника) </a:t>
            </a:r>
            <a:endParaRPr sz="900">
              <a:solidFill>
                <a:schemeClr val="accent5">
                  <a:lumMod val="50000"/>
                </a:schemeClr>
              </a:solidFill>
              <a:latin typeface="Montserrat"/>
              <a:cs typeface="Montserrat"/>
            </a:endParaRPr>
          </a:p>
          <a:p>
            <a:pPr>
              <a:spcBef>
                <a:spcPts val="447"/>
              </a:spcBef>
              <a:defRPr/>
            </a:pPr>
            <a:r>
              <a:rPr lang="ru-RU" sz="900">
                <a:solidFill>
                  <a:schemeClr val="accent5">
                    <a:lumMod val="50000"/>
                  </a:schemeClr>
                </a:solidFill>
                <a:latin typeface="Montserrat"/>
                <a:ea typeface="Montserrat"/>
                <a:cs typeface="Montserrat"/>
              </a:rPr>
              <a:t>825 чел. - мощность</a:t>
            </a:r>
            <a:endParaRPr sz="900">
              <a:solidFill>
                <a:schemeClr val="accent5">
                  <a:lumMod val="50000"/>
                </a:schemeClr>
              </a:solidFill>
              <a:latin typeface="Montserrat"/>
              <a:cs typeface="Montserrat"/>
            </a:endParaRPr>
          </a:p>
          <a:p>
            <a:pPr>
              <a:spcBef>
                <a:spcPts val="447"/>
              </a:spcBef>
              <a:defRPr/>
            </a:pPr>
            <a:r>
              <a:rPr lang="ru-RU" sz="900">
                <a:solidFill>
                  <a:schemeClr val="accent5">
                    <a:lumMod val="50000"/>
                  </a:schemeClr>
                </a:solidFill>
                <a:latin typeface="Montserrat"/>
                <a:ea typeface="Montserrat"/>
                <a:cs typeface="Montserrat"/>
              </a:rPr>
              <a:t>2 017 вакансий</a:t>
            </a:r>
            <a:r>
              <a:rPr lang="ru-RU" sz="900">
                <a:solidFill>
                  <a:schemeClr val="accent5">
                    <a:lumMod val="50000"/>
                  </a:schemeClr>
                </a:solidFill>
                <a:latin typeface="Montserrat"/>
                <a:cs typeface="Montserrat"/>
              </a:rPr>
              <a:t>/ 2 000 прогноз</a:t>
            </a:r>
            <a:endParaRPr sz="900"/>
          </a:p>
        </p:txBody>
      </p:sp>
      <p:sp>
        <p:nvSpPr>
          <p:cNvPr id="676544153" name="TextBox 92"/>
          <p:cNvSpPr txBox="1"/>
          <p:nvPr/>
        </p:nvSpPr>
        <p:spPr bwMode="auto">
          <a:xfrm>
            <a:off x="6037940" y="4461302"/>
            <a:ext cx="2847150" cy="610424"/>
          </a:xfrm>
          <a:prstGeom prst="rect">
            <a:avLst/>
          </a:prstGeom>
          <a:noFill/>
          <a:ln w="6349">
            <a:solidFill>
              <a:schemeClr val="accent1">
                <a:lumMod val="60000"/>
                <a:lumOff val="40000"/>
              </a:schemeClr>
            </a:solidFill>
            <a:prstDash val="solid"/>
          </a:ln>
        </p:spPr>
        <p:txBody>
          <a:bodyPr wrap="square">
            <a:spAutoFit/>
          </a:bodyPr>
          <a:lstStyle/>
          <a:p>
            <a:pPr>
              <a:spcBef>
                <a:spcPts val="447"/>
              </a:spcBef>
              <a:defRPr/>
            </a:pPr>
            <a:r>
              <a:rPr lang="ru-RU" sz="900">
                <a:solidFill>
                  <a:schemeClr val="accent5">
                    <a:lumMod val="50000"/>
                  </a:schemeClr>
                </a:solidFill>
                <a:latin typeface="Montserrat"/>
                <a:ea typeface="Montserrat"/>
                <a:cs typeface="Montserrat"/>
              </a:rPr>
              <a:t>6 507 студентов (1 940 выпускника) </a:t>
            </a:r>
            <a:endParaRPr sz="900">
              <a:solidFill>
                <a:schemeClr val="accent5">
                  <a:lumMod val="50000"/>
                </a:schemeClr>
              </a:solidFill>
              <a:latin typeface="Montserrat"/>
              <a:cs typeface="Montserrat"/>
            </a:endParaRPr>
          </a:p>
          <a:p>
            <a:pPr>
              <a:spcBef>
                <a:spcPts val="447"/>
              </a:spcBef>
              <a:defRPr/>
            </a:pPr>
            <a:r>
              <a:rPr lang="ru-RU" sz="900">
                <a:solidFill>
                  <a:schemeClr val="accent5">
                    <a:lumMod val="50000"/>
                  </a:schemeClr>
                </a:solidFill>
                <a:latin typeface="Montserrat"/>
                <a:ea typeface="Montserrat"/>
                <a:cs typeface="Montserrat"/>
              </a:rPr>
              <a:t>6 100 чел. - мощность</a:t>
            </a:r>
            <a:endParaRPr lang="ru-RU" sz="900">
              <a:solidFill>
                <a:schemeClr val="accent5">
                  <a:lumMod val="50000"/>
                </a:schemeClr>
              </a:solidFill>
              <a:highlight>
                <a:srgbClr val="FFFFFF"/>
              </a:highlight>
              <a:latin typeface="Times New Roman"/>
              <a:cs typeface="Times New Roman"/>
            </a:endParaRPr>
          </a:p>
          <a:p>
            <a:pPr>
              <a:spcBef>
                <a:spcPts val="447"/>
              </a:spcBef>
              <a:defRPr/>
            </a:pPr>
            <a:r>
              <a:rPr lang="ru-RU" sz="900">
                <a:solidFill>
                  <a:schemeClr val="accent5">
                    <a:lumMod val="50000"/>
                  </a:schemeClr>
                </a:solidFill>
                <a:highlight>
                  <a:srgbClr val="FFFFFF"/>
                </a:highlight>
                <a:latin typeface="Montserrat"/>
                <a:ea typeface="Montserrat"/>
                <a:cs typeface="Montserrat"/>
              </a:rPr>
              <a:t>1 129 вакансий/ 2 000 прогноз</a:t>
            </a:r>
            <a:endParaRPr sz="900">
              <a:solidFill>
                <a:schemeClr val="accent5">
                  <a:lumMod val="50000"/>
                </a:schemeClr>
              </a:solidFill>
              <a:latin typeface="Montserrat"/>
              <a:cs typeface="Montserrat"/>
            </a:endParaRPr>
          </a:p>
        </p:txBody>
      </p:sp>
      <p:sp>
        <p:nvSpPr>
          <p:cNvPr id="64" name="Прямоугольный треугольник 63">
            <a:extLst>
              <a:ext uri="{FF2B5EF4-FFF2-40B4-BE49-F238E27FC236}">
                <a16:creationId xmlns:a16="http://schemas.microsoft.com/office/drawing/2014/main" id="{91AF3C1F-C4FD-4354-A460-97A27F9C2891}"/>
              </a:ext>
            </a:extLst>
          </p:cNvPr>
          <p:cNvSpPr/>
          <p:nvPr/>
        </p:nvSpPr>
        <p:spPr bwMode="auto">
          <a:xfrm rot="16199999">
            <a:off x="8313573" y="4305095"/>
            <a:ext cx="853440" cy="807413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CB5A648D-79B7-4655-91F6-8E8F1B23E667}"/>
              </a:ext>
            </a:extLst>
          </p:cNvPr>
          <p:cNvSpPr txBox="1"/>
          <p:nvPr/>
        </p:nvSpPr>
        <p:spPr bwMode="auto">
          <a:xfrm>
            <a:off x="8717138" y="4657780"/>
            <a:ext cx="4988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2400" b="0" i="0" u="none" strike="noStrike" cap="none" spc="0" dirty="0">
                <a:ln>
                  <a:noFill/>
                </a:ln>
                <a:solidFill>
                  <a:prstClr val="white"/>
                </a:solidFill>
                <a:latin typeface="Montserrat"/>
                <a:ea typeface="+mn-ea"/>
                <a:cs typeface="+mn-cs"/>
              </a:rPr>
              <a:t>14</a:t>
            </a:r>
            <a:endParaRPr dirty="0"/>
          </a:p>
        </p:txBody>
      </p:sp>
      <p:sp>
        <p:nvSpPr>
          <p:cNvPr id="68" name="Google Shape;48;p15">
            <a:extLst>
              <a:ext uri="{FF2B5EF4-FFF2-40B4-BE49-F238E27FC236}">
                <a16:creationId xmlns:a16="http://schemas.microsoft.com/office/drawing/2014/main" id="{376B6439-8AE8-4278-8B06-9823CE362D89}"/>
              </a:ext>
            </a:extLst>
          </p:cNvPr>
          <p:cNvSpPr txBox="1"/>
          <p:nvPr/>
        </p:nvSpPr>
        <p:spPr bwMode="auto">
          <a:xfrm>
            <a:off x="196132" y="-569765"/>
            <a:ext cx="7040309" cy="10179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</a:defRPr>
            </a:lvl1pPr>
            <a:lvl2pPr marR="0"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</a:defRPr>
            </a:lvl2pPr>
            <a:lvl3pPr marR="0"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</a:defRPr>
            </a:lvl3pPr>
            <a:lvl4pPr marR="0"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</a:defRPr>
            </a:lvl4pPr>
            <a:lvl5pPr marR="0"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</a:defRPr>
            </a:lvl5pPr>
            <a:lvl6pPr marR="0"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</a:defRPr>
            </a:lvl6pPr>
            <a:lvl7pPr marR="0"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</a:defRPr>
            </a:lvl7pPr>
            <a:lvl8pPr marR="0"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</a:defRPr>
            </a:lvl8pPr>
            <a:lvl9pPr marR="0"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</a:defRPr>
            </a:lvl9pPr>
          </a:lstStyle>
          <a:p>
            <a:pPr algn="l">
              <a:defRPr/>
            </a:pPr>
            <a:r>
              <a:rPr lang="ru-RU" sz="2000" b="1" dirty="0">
                <a:latin typeface="Montserrat"/>
              </a:rPr>
              <a:t>Нехватка образовательных мощностей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8" name="Google Shape;48;p15"/>
          <p:cNvSpPr txBox="1">
            <a:spLocks noGrp="1"/>
          </p:cNvSpPr>
          <p:nvPr>
            <p:ph type="ctrTitle"/>
          </p:nvPr>
        </p:nvSpPr>
        <p:spPr bwMode="auto">
          <a:xfrm>
            <a:off x="720453" y="-224401"/>
            <a:ext cx="8699121" cy="1017937"/>
          </a:xfrm>
          <a:prstGeom prst="rect">
            <a:avLst/>
          </a:prstGeom>
        </p:spPr>
        <p:txBody>
          <a:bodyPr spcFirstLastPara="1" wrap="square" lIns="91424" tIns="91424" rIns="91424" bIns="91424" anchor="b" anchorCtr="0">
            <a:noAutofit/>
          </a:bodyPr>
          <a:lstStyle/>
          <a:p>
            <a:pPr marL="0" lvl="0" indent="0" algn="l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2000" b="1" dirty="0">
                <a:latin typeface="Montserrat"/>
              </a:rPr>
              <a:t>Система профессионального и высшего образования в Югре</a:t>
            </a:r>
            <a:endParaRPr dirty="0"/>
          </a:p>
        </p:txBody>
      </p:sp>
      <p:sp>
        <p:nvSpPr>
          <p:cNvPr id="42" name="Прямоугольный треугольник 41"/>
          <p:cNvSpPr/>
          <p:nvPr/>
        </p:nvSpPr>
        <p:spPr bwMode="auto">
          <a:xfrm rot="16199999">
            <a:off x="8313573" y="4313072"/>
            <a:ext cx="853440" cy="807413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latin typeface="Montserrat" panose="00000500000000000000" pitchFamily="2" charset="-52"/>
            </a:endParaRPr>
          </a:p>
        </p:txBody>
      </p:sp>
      <p:sp>
        <p:nvSpPr>
          <p:cNvPr id="43" name="TextBox 42"/>
          <p:cNvSpPr txBox="1"/>
          <p:nvPr/>
        </p:nvSpPr>
        <p:spPr bwMode="auto">
          <a:xfrm>
            <a:off x="11762898" y="6302466"/>
            <a:ext cx="3593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2400" b="0" i="0" u="none" strike="noStrike" cap="none" spc="0">
                <a:ln>
                  <a:noFill/>
                </a:ln>
                <a:solidFill>
                  <a:prstClr val="white"/>
                </a:solidFill>
                <a:latin typeface="Montserrat"/>
                <a:ea typeface="+mn-ea"/>
                <a:cs typeface="+mn-cs"/>
              </a:rPr>
              <a:t>3</a:t>
            </a:r>
            <a:endParaRPr/>
          </a:p>
        </p:txBody>
      </p:sp>
      <p:sp>
        <p:nvSpPr>
          <p:cNvPr id="44" name="TextBox 43"/>
          <p:cNvSpPr txBox="1"/>
          <p:nvPr/>
        </p:nvSpPr>
        <p:spPr bwMode="auto">
          <a:xfrm>
            <a:off x="8740293" y="4648552"/>
            <a:ext cx="3577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2400" b="0" i="0" u="none" strike="noStrike" cap="none" spc="0" dirty="0">
                <a:ln>
                  <a:noFill/>
                </a:ln>
                <a:solidFill>
                  <a:prstClr val="white"/>
                </a:solidFill>
                <a:latin typeface="Montserrat" panose="00000500000000000000" pitchFamily="2" charset="-52"/>
                <a:ea typeface="+mn-ea"/>
                <a:cs typeface="+mn-cs"/>
              </a:rPr>
              <a:t>2</a:t>
            </a:r>
            <a:endParaRPr dirty="0">
              <a:latin typeface="Montserrat" panose="00000500000000000000" pitchFamily="2" charset="-52"/>
            </a:endParaRPr>
          </a:p>
        </p:txBody>
      </p:sp>
      <p:pic>
        <p:nvPicPr>
          <p:cNvPr id="29" name="Рисунок 28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6759698" y="4636151"/>
            <a:ext cx="1434516" cy="502569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 rot="10800000">
            <a:off x="8865167" y="33282"/>
            <a:ext cx="278832" cy="678603"/>
          </a:xfrm>
          <a:prstGeom prst="rect">
            <a:avLst/>
          </a:prstGeom>
        </p:spPr>
      </p:pic>
      <p:sp>
        <p:nvSpPr>
          <p:cNvPr id="41" name="TextBox 40"/>
          <p:cNvSpPr txBox="1"/>
          <p:nvPr/>
        </p:nvSpPr>
        <p:spPr bwMode="auto">
          <a:xfrm>
            <a:off x="1816097" y="4210328"/>
            <a:ext cx="1195571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000" b="1">
                <a:latin typeface="Montserrat" panose="00000500000000000000" pitchFamily="2" charset="-52"/>
                <a:cs typeface="Times New Roman"/>
              </a:rPr>
              <a:t>19844 </a:t>
            </a:r>
            <a:r>
              <a:rPr lang="ru-RU" sz="900">
                <a:latin typeface="Montserrat" panose="00000500000000000000" pitchFamily="2" charset="-52"/>
                <a:cs typeface="Times New Roman"/>
              </a:rPr>
              <a:t>студентов</a:t>
            </a:r>
            <a:endParaRPr>
              <a:latin typeface="Montserrat" panose="00000500000000000000" pitchFamily="2" charset="-52"/>
            </a:endParaRPr>
          </a:p>
        </p:txBody>
      </p:sp>
      <p:sp>
        <p:nvSpPr>
          <p:cNvPr id="45" name="TextBox 44"/>
          <p:cNvSpPr txBox="1"/>
          <p:nvPr/>
        </p:nvSpPr>
        <p:spPr bwMode="auto">
          <a:xfrm>
            <a:off x="4186055" y="4160164"/>
            <a:ext cx="1274565" cy="815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000" b="1">
                <a:latin typeface="Montserrat" panose="00000500000000000000" pitchFamily="2" charset="-52"/>
                <a:cs typeface="Times New Roman"/>
              </a:rPr>
              <a:t>105 </a:t>
            </a:r>
            <a:br>
              <a:rPr lang="ru-RU" sz="2400" b="1">
                <a:latin typeface="Montserrat" panose="00000500000000000000" pitchFamily="2" charset="-52"/>
                <a:cs typeface="Times New Roman"/>
              </a:rPr>
            </a:br>
            <a:r>
              <a:rPr lang="ru-RU" sz="900">
                <a:latin typeface="Montserrat" panose="00000500000000000000" pitchFamily="2" charset="-52"/>
                <a:cs typeface="Times New Roman"/>
              </a:rPr>
              <a:t>профессий и специальностей СПО</a:t>
            </a:r>
            <a:endParaRPr>
              <a:latin typeface="Montserrat" panose="00000500000000000000" pitchFamily="2" charset="-52"/>
            </a:endParaRPr>
          </a:p>
        </p:txBody>
      </p:sp>
      <p:cxnSp>
        <p:nvCxnSpPr>
          <p:cNvPr id="37" name="Прямая со стрелкой 36"/>
          <p:cNvCxnSpPr>
            <a:cxnSpLocks/>
          </p:cNvCxnSpPr>
          <p:nvPr/>
        </p:nvCxnSpPr>
        <p:spPr bwMode="auto">
          <a:xfrm>
            <a:off x="8865167" y="1693198"/>
            <a:ext cx="0" cy="260145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9" name="Рисунок 1"/>
          <p:cNvPicPr>
            <a:picLocks noChangeAspect="1" noChangeArrowheads="1"/>
          </p:cNvPicPr>
          <p:nvPr/>
        </p:nvPicPr>
        <p:blipFill>
          <a:blip r:embed="rId4"/>
          <a:stretch/>
        </p:blipFill>
        <p:spPr bwMode="auto">
          <a:xfrm>
            <a:off x="110491" y="99851"/>
            <a:ext cx="550703" cy="530555"/>
          </a:xfrm>
          <a:prstGeom prst="rect">
            <a:avLst/>
          </a:prstGeom>
          <a:noFill/>
          <a:ln>
            <a:noFill/>
          </a:ln>
        </p:spPr>
      </p:pic>
      <p:sp>
        <p:nvSpPr>
          <p:cNvPr id="60" name="TextBox 59"/>
          <p:cNvSpPr txBox="1"/>
          <p:nvPr/>
        </p:nvSpPr>
        <p:spPr bwMode="auto">
          <a:xfrm>
            <a:off x="6153270" y="3822890"/>
            <a:ext cx="1195571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000" b="1" dirty="0">
                <a:latin typeface="Montserrat" panose="00000500000000000000" pitchFamily="2" charset="-52"/>
                <a:cs typeface="Times New Roman"/>
              </a:rPr>
              <a:t>35917</a:t>
            </a:r>
            <a:br>
              <a:rPr lang="ru-RU" sz="2400" b="1" dirty="0">
                <a:latin typeface="Montserrat" panose="00000500000000000000" pitchFamily="2" charset="-52"/>
                <a:cs typeface="Times New Roman"/>
              </a:rPr>
            </a:br>
            <a:r>
              <a:rPr lang="ru-RU" sz="900" dirty="0">
                <a:latin typeface="Montserrat" panose="00000500000000000000" pitchFamily="2" charset="-52"/>
                <a:cs typeface="Times New Roman"/>
              </a:rPr>
              <a:t>студентов</a:t>
            </a:r>
            <a:endParaRPr dirty="0">
              <a:latin typeface="Montserrat" panose="00000500000000000000" pitchFamily="2" charset="-52"/>
            </a:endParaRPr>
          </a:p>
        </p:txBody>
      </p:sp>
      <p:sp>
        <p:nvSpPr>
          <p:cNvPr id="61" name="TextBox 60"/>
          <p:cNvSpPr txBox="1"/>
          <p:nvPr/>
        </p:nvSpPr>
        <p:spPr bwMode="auto">
          <a:xfrm>
            <a:off x="516174" y="4210328"/>
            <a:ext cx="1276004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000" b="1">
                <a:latin typeface="Montserrat" panose="00000500000000000000" pitchFamily="2" charset="-52"/>
                <a:cs typeface="Times New Roman"/>
              </a:rPr>
              <a:t>75 </a:t>
            </a:r>
            <a:br>
              <a:rPr lang="ru-RU" sz="2400" b="1">
                <a:latin typeface="Montserrat" panose="00000500000000000000" pitchFamily="2" charset="-52"/>
                <a:cs typeface="Times New Roman"/>
              </a:rPr>
            </a:br>
            <a:r>
              <a:rPr lang="ru-RU" sz="900">
                <a:latin typeface="Montserrat" panose="00000500000000000000" pitchFamily="2" charset="-52"/>
                <a:cs typeface="Times New Roman"/>
              </a:rPr>
              <a:t>специальностей ВО</a:t>
            </a:r>
            <a:endParaRPr>
              <a:latin typeface="Montserrat" panose="00000500000000000000" pitchFamily="2" charset="-52"/>
            </a:endParaRPr>
          </a:p>
        </p:txBody>
      </p:sp>
      <p:cxnSp>
        <p:nvCxnSpPr>
          <p:cNvPr id="144091826" name="Прямая со стрелкой 36"/>
          <p:cNvCxnSpPr>
            <a:cxnSpLocks/>
          </p:cNvCxnSpPr>
          <p:nvPr/>
        </p:nvCxnSpPr>
        <p:spPr bwMode="auto">
          <a:xfrm>
            <a:off x="8546270" y="1693197"/>
            <a:ext cx="0" cy="260145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Скругленный прямоугольник 2">
            <a:extLst>
              <a:ext uri="{FF2B5EF4-FFF2-40B4-BE49-F238E27FC236}">
                <a16:creationId xmlns:a16="http://schemas.microsoft.com/office/drawing/2014/main" id="{0D664A39-34E8-4E97-A2C4-08579839F999}"/>
              </a:ext>
            </a:extLst>
          </p:cNvPr>
          <p:cNvSpPr/>
          <p:nvPr/>
        </p:nvSpPr>
        <p:spPr>
          <a:xfrm>
            <a:off x="3565121" y="2145634"/>
            <a:ext cx="2241018" cy="63638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>
                <a:latin typeface="Montserrat" panose="00000500000000000000" pitchFamily="2" charset="-52"/>
                <a:cs typeface="Arial" panose="020B0604020202020204" pitchFamily="34" charset="0"/>
              </a:rPr>
              <a:t>Департамент образования и науки</a:t>
            </a:r>
          </a:p>
        </p:txBody>
      </p:sp>
      <p:sp>
        <p:nvSpPr>
          <p:cNvPr id="30" name="Скругленный прямоугольник 47">
            <a:extLst>
              <a:ext uri="{FF2B5EF4-FFF2-40B4-BE49-F238E27FC236}">
                <a16:creationId xmlns:a16="http://schemas.microsoft.com/office/drawing/2014/main" id="{F9D2F5B7-7C9E-48FC-AC6D-447B703992C4}"/>
              </a:ext>
            </a:extLst>
          </p:cNvPr>
          <p:cNvSpPr/>
          <p:nvPr/>
        </p:nvSpPr>
        <p:spPr>
          <a:xfrm>
            <a:off x="155574" y="3079261"/>
            <a:ext cx="5669047" cy="37484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>
                <a:latin typeface="Montserrat" panose="00000500000000000000" pitchFamily="2" charset="-52"/>
                <a:cs typeface="Arial" panose="020B0604020202020204" pitchFamily="34" charset="0"/>
              </a:rPr>
              <a:t>Среднее профессиональное образование (</a:t>
            </a:r>
            <a:r>
              <a:rPr lang="ru-RU" sz="1400" b="1" dirty="0">
                <a:latin typeface="Montserrat" panose="00000500000000000000" pitchFamily="2" charset="-52"/>
                <a:cs typeface="Arial" panose="020B0604020202020204" pitchFamily="34" charset="0"/>
              </a:rPr>
              <a:t>41 ОО</a:t>
            </a:r>
            <a:r>
              <a:rPr lang="ru-RU" sz="1400" dirty="0">
                <a:latin typeface="Montserrat" panose="00000500000000000000" pitchFamily="2" charset="-52"/>
                <a:cs typeface="Arial" panose="020B0604020202020204" pitchFamily="34" charset="0"/>
              </a:rPr>
              <a:t>)</a:t>
            </a:r>
          </a:p>
        </p:txBody>
      </p:sp>
      <p:cxnSp>
        <p:nvCxnSpPr>
          <p:cNvPr id="33" name="Прямая со стрелкой 32">
            <a:extLst>
              <a:ext uri="{FF2B5EF4-FFF2-40B4-BE49-F238E27FC236}">
                <a16:creationId xmlns:a16="http://schemas.microsoft.com/office/drawing/2014/main" id="{C236EBFD-AE99-4B51-B6FD-E31B3A809AA8}"/>
              </a:ext>
            </a:extLst>
          </p:cNvPr>
          <p:cNvCxnSpPr>
            <a:cxnSpLocks/>
          </p:cNvCxnSpPr>
          <p:nvPr/>
        </p:nvCxnSpPr>
        <p:spPr>
          <a:xfrm>
            <a:off x="5796137" y="1813210"/>
            <a:ext cx="397918" cy="45936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BACBA486-1824-4316-AD27-C609AE70B0E4}"/>
              </a:ext>
            </a:extLst>
          </p:cNvPr>
          <p:cNvSpPr txBox="1"/>
          <p:nvPr/>
        </p:nvSpPr>
        <p:spPr>
          <a:xfrm>
            <a:off x="164689" y="3454961"/>
            <a:ext cx="5650815" cy="954107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kern="0" dirty="0">
                <a:solidFill>
                  <a:schemeClr val="tx1"/>
                </a:solidFill>
                <a:latin typeface="Montserrat" panose="00000500000000000000" pitchFamily="2" charset="-52"/>
                <a:ea typeface="Times New Roman" pitchFamily="18" charset="0"/>
                <a:cs typeface="Arial" panose="020B0604020202020204" pitchFamily="34" charset="0"/>
              </a:rPr>
              <a:t>22 государственных профессиональных образовательных организаций и 10 филиалов, 2 региональных организации высшего образования, 1 федеральный вуз и 4 филиала, </a:t>
            </a:r>
          </a:p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kern="0" dirty="0">
                <a:solidFill>
                  <a:schemeClr val="tx1"/>
                </a:solidFill>
                <a:latin typeface="Montserrat" panose="00000500000000000000" pitchFamily="2" charset="-52"/>
                <a:ea typeface="Times New Roman" pitchFamily="18" charset="0"/>
                <a:cs typeface="Arial" panose="020B0604020202020204" pitchFamily="34" charset="0"/>
              </a:rPr>
              <a:t>2 частные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5D92FD9D-E0ED-43C1-AB24-C96F6E97E2F3}"/>
              </a:ext>
            </a:extLst>
          </p:cNvPr>
          <p:cNvSpPr txBox="1"/>
          <p:nvPr/>
        </p:nvSpPr>
        <p:spPr>
          <a:xfrm>
            <a:off x="164689" y="4349789"/>
            <a:ext cx="5660817" cy="738664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ontserrat" panose="00000500000000000000" pitchFamily="2" charset="-52"/>
                <a:ea typeface="Times New Roman" pitchFamily="18" charset="0"/>
                <a:cs typeface="Arial" panose="020B0604020202020204" pitchFamily="34" charset="0"/>
              </a:rPr>
              <a:t>13</a:t>
            </a:r>
            <a:r>
              <a:rPr kumimoji="0" lang="ru-RU" sz="1400" i="0" u="none" strike="noStrike" kern="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ontserrat" panose="00000500000000000000" pitchFamily="2" charset="-52"/>
                <a:ea typeface="Times New Roman" pitchFamily="18" charset="0"/>
                <a:cs typeface="Arial" panose="020B0604020202020204" pitchFamily="34" charset="0"/>
              </a:rPr>
              <a:t> политехнических ПОО, </a:t>
            </a:r>
            <a:r>
              <a:rPr lang="ru-RU" sz="1400" kern="0" dirty="0">
                <a:solidFill>
                  <a:schemeClr val="tx1"/>
                </a:solidFill>
                <a:latin typeface="Montserrat" panose="00000500000000000000" pitchFamily="2" charset="-52"/>
                <a:ea typeface="Times New Roman" pitchFamily="18" charset="0"/>
                <a:cs typeface="Arial" panose="020B0604020202020204" pitchFamily="34" charset="0"/>
              </a:rPr>
              <a:t>3  медицинских ПОО, 3 ПОО в сфере культуры, 1 спортивная ПОО, 1 строительная ПОО,</a:t>
            </a:r>
            <a:endParaRPr kumimoji="0" lang="ru-RU" sz="1400" i="0" u="none" strike="noStrike" kern="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Montserrat" panose="00000500000000000000" pitchFamily="2" charset="-52"/>
              <a:ea typeface="Times New Roman" pitchFamily="18" charset="0"/>
              <a:cs typeface="Arial" panose="020B0604020202020204" pitchFamily="34" charset="0"/>
            </a:endParaRPr>
          </a:p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i="0" u="none" strike="noStrike" kern="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ontserrat" panose="00000500000000000000" pitchFamily="2" charset="-52"/>
                <a:ea typeface="Times New Roman" pitchFamily="18" charset="0"/>
                <a:cs typeface="Arial" panose="020B0604020202020204" pitchFamily="34" charset="0"/>
              </a:rPr>
              <a:t>4 филиала ЮГУ нефтегазовой направленности</a:t>
            </a:r>
            <a:endParaRPr kumimoji="0" lang="ru-RU" sz="140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Montserrat" panose="00000500000000000000" pitchFamily="2" charset="-52"/>
              <a:ea typeface="Times New Roman" pitchFamily="18" charset="0"/>
              <a:cs typeface="Arial" panose="020B0604020202020204" pitchFamily="34" charset="0"/>
            </a:endParaRPr>
          </a:p>
        </p:txBody>
      </p:sp>
      <p:sp>
        <p:nvSpPr>
          <p:cNvPr id="39" name="Скругленный прямоугольник 2">
            <a:extLst>
              <a:ext uri="{FF2B5EF4-FFF2-40B4-BE49-F238E27FC236}">
                <a16:creationId xmlns:a16="http://schemas.microsoft.com/office/drawing/2014/main" id="{CA0BC2CC-3595-47F4-B064-05A4A7B384F9}"/>
              </a:ext>
            </a:extLst>
          </p:cNvPr>
          <p:cNvSpPr/>
          <p:nvPr/>
        </p:nvSpPr>
        <p:spPr>
          <a:xfrm>
            <a:off x="155574" y="862032"/>
            <a:ext cx="8811943" cy="329137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>
                <a:latin typeface="Montserrat" panose="00000500000000000000" pitchFamily="2" charset="-52"/>
                <a:cs typeface="Arial" panose="020B0604020202020204" pitchFamily="34" charset="0"/>
              </a:rPr>
              <a:t>Правительство автономного округа</a:t>
            </a:r>
          </a:p>
        </p:txBody>
      </p:sp>
      <p:sp>
        <p:nvSpPr>
          <p:cNvPr id="40" name="Скругленный прямоугольник 2">
            <a:extLst>
              <a:ext uri="{FF2B5EF4-FFF2-40B4-BE49-F238E27FC236}">
                <a16:creationId xmlns:a16="http://schemas.microsoft.com/office/drawing/2014/main" id="{38DAE70F-7FE2-45CF-84E8-5EE32AC0B244}"/>
              </a:ext>
            </a:extLst>
          </p:cNvPr>
          <p:cNvSpPr/>
          <p:nvPr/>
        </p:nvSpPr>
        <p:spPr>
          <a:xfrm>
            <a:off x="6119356" y="2247048"/>
            <a:ext cx="2832128" cy="643361"/>
          </a:xfrm>
          <a:prstGeom prst="roundRect">
            <a:avLst>
              <a:gd name="adj" fmla="val 2985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>
                <a:latin typeface="Montserrat" panose="00000500000000000000" pitchFamily="2" charset="-52"/>
                <a:cs typeface="Arial" panose="020B0604020202020204" pitchFamily="34" charset="0"/>
              </a:rPr>
              <a:t>Межведомственный координационный совет по </a:t>
            </a:r>
            <a:r>
              <a:rPr lang="ru-RU" sz="1400" dirty="0" err="1">
                <a:latin typeface="Montserrat" panose="00000500000000000000" pitchFamily="2" charset="-52"/>
                <a:cs typeface="Arial" panose="020B0604020202020204" pitchFamily="34" charset="0"/>
              </a:rPr>
              <a:t>ПО</a:t>
            </a:r>
            <a:endParaRPr lang="ru-RU" sz="1400" dirty="0">
              <a:latin typeface="Montserrat" panose="00000500000000000000" pitchFamily="2" charset="-52"/>
              <a:cs typeface="Arial" panose="020B0604020202020204" pitchFamily="34" charset="0"/>
            </a:endParaRPr>
          </a:p>
        </p:txBody>
      </p:sp>
      <p:sp>
        <p:nvSpPr>
          <p:cNvPr id="46" name="Скругленный прямоугольник 21">
            <a:extLst>
              <a:ext uri="{FF2B5EF4-FFF2-40B4-BE49-F238E27FC236}">
                <a16:creationId xmlns:a16="http://schemas.microsoft.com/office/drawing/2014/main" id="{604E7F97-61C2-48CD-B81B-6F7A15F8D9A0}"/>
              </a:ext>
            </a:extLst>
          </p:cNvPr>
          <p:cNvSpPr/>
          <p:nvPr/>
        </p:nvSpPr>
        <p:spPr>
          <a:xfrm>
            <a:off x="155574" y="1484059"/>
            <a:ext cx="5640563" cy="36004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>
                <a:latin typeface="Montserrat" panose="00000500000000000000" pitchFamily="2" charset="-52"/>
                <a:cs typeface="Arial" panose="020B0604020202020204" pitchFamily="34" charset="0"/>
              </a:rPr>
              <a:t>Заместитель Губернатора</a:t>
            </a:r>
          </a:p>
        </p:txBody>
      </p:sp>
      <p:cxnSp>
        <p:nvCxnSpPr>
          <p:cNvPr id="47" name="Прямая со стрелкой 46">
            <a:extLst>
              <a:ext uri="{FF2B5EF4-FFF2-40B4-BE49-F238E27FC236}">
                <a16:creationId xmlns:a16="http://schemas.microsoft.com/office/drawing/2014/main" id="{C943FCC4-7FA3-417C-8658-F8F4E22CF1EA}"/>
              </a:ext>
            </a:extLst>
          </p:cNvPr>
          <p:cNvCxnSpPr>
            <a:cxnSpLocks/>
            <a:endCxn id="46" idx="0"/>
          </p:cNvCxnSpPr>
          <p:nvPr/>
        </p:nvCxnSpPr>
        <p:spPr>
          <a:xfrm>
            <a:off x="2975856" y="1211485"/>
            <a:ext cx="0" cy="27257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Скругленный прямоугольник 21">
            <a:extLst>
              <a:ext uri="{FF2B5EF4-FFF2-40B4-BE49-F238E27FC236}">
                <a16:creationId xmlns:a16="http://schemas.microsoft.com/office/drawing/2014/main" id="{5C8BE76F-4F3B-4D4E-8017-F61FB4296B9C}"/>
              </a:ext>
            </a:extLst>
          </p:cNvPr>
          <p:cNvSpPr/>
          <p:nvPr/>
        </p:nvSpPr>
        <p:spPr>
          <a:xfrm>
            <a:off x="6119356" y="1463743"/>
            <a:ext cx="2832128" cy="506498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>
                <a:latin typeface="Montserrat" panose="00000500000000000000" pitchFamily="2" charset="-52"/>
                <a:cs typeface="Arial" panose="020B0604020202020204" pitchFamily="34" charset="0"/>
              </a:rPr>
              <a:t>Исполнительные органы Югры</a:t>
            </a:r>
          </a:p>
        </p:txBody>
      </p:sp>
      <p:sp>
        <p:nvSpPr>
          <p:cNvPr id="50" name="Скругленный прямоугольник 2">
            <a:extLst>
              <a:ext uri="{FF2B5EF4-FFF2-40B4-BE49-F238E27FC236}">
                <a16:creationId xmlns:a16="http://schemas.microsoft.com/office/drawing/2014/main" id="{E14906EA-F2ED-4C64-AF22-74E6FF7B31CD}"/>
              </a:ext>
            </a:extLst>
          </p:cNvPr>
          <p:cNvSpPr/>
          <p:nvPr/>
        </p:nvSpPr>
        <p:spPr>
          <a:xfrm>
            <a:off x="1595964" y="2133208"/>
            <a:ext cx="1842166" cy="63638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Montserrat" panose="00000500000000000000" pitchFamily="2" charset="-52"/>
                <a:cs typeface="Arial" panose="020B0604020202020204" pitchFamily="34" charset="0"/>
              </a:rPr>
              <a:t>Департамент физической культуры и спорта</a:t>
            </a:r>
          </a:p>
        </p:txBody>
      </p:sp>
      <p:sp>
        <p:nvSpPr>
          <p:cNvPr id="51" name="Скругленный прямоугольник 2">
            <a:extLst>
              <a:ext uri="{FF2B5EF4-FFF2-40B4-BE49-F238E27FC236}">
                <a16:creationId xmlns:a16="http://schemas.microsoft.com/office/drawing/2014/main" id="{B5F4DD7A-3D25-4EE7-A097-A08CF70FC280}"/>
              </a:ext>
            </a:extLst>
          </p:cNvPr>
          <p:cNvSpPr/>
          <p:nvPr/>
        </p:nvSpPr>
        <p:spPr>
          <a:xfrm>
            <a:off x="141005" y="2136989"/>
            <a:ext cx="1373157" cy="63638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Montserrat" panose="00000500000000000000" pitchFamily="2" charset="-52"/>
                <a:cs typeface="Arial" panose="020B0604020202020204" pitchFamily="34" charset="0"/>
              </a:rPr>
              <a:t>Департамент культуры</a:t>
            </a:r>
          </a:p>
        </p:txBody>
      </p:sp>
      <p:sp>
        <p:nvSpPr>
          <p:cNvPr id="52" name="Скругленный прямоугольник 21">
            <a:extLst>
              <a:ext uri="{FF2B5EF4-FFF2-40B4-BE49-F238E27FC236}">
                <a16:creationId xmlns:a16="http://schemas.microsoft.com/office/drawing/2014/main" id="{5867E27E-F7F9-4DA6-9F20-5B0E52DE84D5}"/>
              </a:ext>
            </a:extLst>
          </p:cNvPr>
          <p:cNvSpPr/>
          <p:nvPr/>
        </p:nvSpPr>
        <p:spPr>
          <a:xfrm>
            <a:off x="6119357" y="3280090"/>
            <a:ext cx="2832128" cy="49039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>
                <a:latin typeface="Montserrat" panose="00000500000000000000" pitchFamily="2" charset="-52"/>
                <a:cs typeface="Arial" panose="020B0604020202020204" pitchFamily="34" charset="0"/>
              </a:rPr>
              <a:t>Предприятия, работодатели</a:t>
            </a:r>
          </a:p>
        </p:txBody>
      </p:sp>
      <p:cxnSp>
        <p:nvCxnSpPr>
          <p:cNvPr id="53" name="Прямая со стрелкой 52">
            <a:extLst>
              <a:ext uri="{FF2B5EF4-FFF2-40B4-BE49-F238E27FC236}">
                <a16:creationId xmlns:a16="http://schemas.microsoft.com/office/drawing/2014/main" id="{C4F9F10A-5193-4DD8-A9C0-9AE6DA99A6F2}"/>
              </a:ext>
            </a:extLst>
          </p:cNvPr>
          <p:cNvCxnSpPr>
            <a:cxnSpLocks/>
            <a:endCxn id="49" idx="0"/>
          </p:cNvCxnSpPr>
          <p:nvPr/>
        </p:nvCxnSpPr>
        <p:spPr>
          <a:xfrm>
            <a:off x="7535420" y="1191169"/>
            <a:ext cx="0" cy="27257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 стрелкой 53">
            <a:extLst>
              <a:ext uri="{FF2B5EF4-FFF2-40B4-BE49-F238E27FC236}">
                <a16:creationId xmlns:a16="http://schemas.microsoft.com/office/drawing/2014/main" id="{87DF8FCC-FFEC-418E-A29E-7695677DF6F6}"/>
              </a:ext>
            </a:extLst>
          </p:cNvPr>
          <p:cNvCxnSpPr/>
          <p:nvPr/>
        </p:nvCxnSpPr>
        <p:spPr>
          <a:xfrm>
            <a:off x="827584" y="1844099"/>
            <a:ext cx="0" cy="318193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 стрелкой 54">
            <a:extLst>
              <a:ext uri="{FF2B5EF4-FFF2-40B4-BE49-F238E27FC236}">
                <a16:creationId xmlns:a16="http://schemas.microsoft.com/office/drawing/2014/main" id="{1760DE87-F548-4DCC-98FE-3723159AAD4E}"/>
              </a:ext>
            </a:extLst>
          </p:cNvPr>
          <p:cNvCxnSpPr/>
          <p:nvPr/>
        </p:nvCxnSpPr>
        <p:spPr>
          <a:xfrm>
            <a:off x="2411760" y="1844098"/>
            <a:ext cx="0" cy="318193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 стрелкой 55">
            <a:extLst>
              <a:ext uri="{FF2B5EF4-FFF2-40B4-BE49-F238E27FC236}">
                <a16:creationId xmlns:a16="http://schemas.microsoft.com/office/drawing/2014/main" id="{EB1CBBC6-FD99-4479-9625-A9E9220DC448}"/>
              </a:ext>
            </a:extLst>
          </p:cNvPr>
          <p:cNvCxnSpPr/>
          <p:nvPr/>
        </p:nvCxnSpPr>
        <p:spPr>
          <a:xfrm>
            <a:off x="4681239" y="1855057"/>
            <a:ext cx="0" cy="318193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 стрелкой 56">
            <a:extLst>
              <a:ext uri="{FF2B5EF4-FFF2-40B4-BE49-F238E27FC236}">
                <a16:creationId xmlns:a16="http://schemas.microsoft.com/office/drawing/2014/main" id="{6CFFF363-C75C-4B49-A81F-32A7F9F87F50}"/>
              </a:ext>
            </a:extLst>
          </p:cNvPr>
          <p:cNvCxnSpPr>
            <a:cxnSpLocks/>
            <a:stCxn id="49" idx="2"/>
            <a:endCxn id="40" idx="0"/>
          </p:cNvCxnSpPr>
          <p:nvPr/>
        </p:nvCxnSpPr>
        <p:spPr>
          <a:xfrm>
            <a:off x="7535420" y="1970241"/>
            <a:ext cx="0" cy="276807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 стрелкой 57">
            <a:extLst>
              <a:ext uri="{FF2B5EF4-FFF2-40B4-BE49-F238E27FC236}">
                <a16:creationId xmlns:a16="http://schemas.microsoft.com/office/drawing/2014/main" id="{3A638928-8B48-4F08-9FE5-B51EBECC6927}"/>
              </a:ext>
            </a:extLst>
          </p:cNvPr>
          <p:cNvCxnSpPr>
            <a:cxnSpLocks/>
            <a:stCxn id="52" idx="0"/>
            <a:endCxn id="40" idx="2"/>
          </p:cNvCxnSpPr>
          <p:nvPr/>
        </p:nvCxnSpPr>
        <p:spPr>
          <a:xfrm flipH="1" flipV="1">
            <a:off x="7535420" y="2890409"/>
            <a:ext cx="1" cy="389681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Прямая со стрелкой 61">
            <a:extLst>
              <a:ext uri="{FF2B5EF4-FFF2-40B4-BE49-F238E27FC236}">
                <a16:creationId xmlns:a16="http://schemas.microsoft.com/office/drawing/2014/main" id="{59561BD6-2729-47E4-AD91-6F341CBEE978}"/>
              </a:ext>
            </a:extLst>
          </p:cNvPr>
          <p:cNvCxnSpPr/>
          <p:nvPr/>
        </p:nvCxnSpPr>
        <p:spPr>
          <a:xfrm>
            <a:off x="2411760" y="2769594"/>
            <a:ext cx="0" cy="318193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Прямая со стрелкой 65">
            <a:extLst>
              <a:ext uri="{FF2B5EF4-FFF2-40B4-BE49-F238E27FC236}">
                <a16:creationId xmlns:a16="http://schemas.microsoft.com/office/drawing/2014/main" id="{4F19BA91-A317-4A41-8557-15A60040174E}"/>
              </a:ext>
            </a:extLst>
          </p:cNvPr>
          <p:cNvCxnSpPr/>
          <p:nvPr/>
        </p:nvCxnSpPr>
        <p:spPr>
          <a:xfrm>
            <a:off x="730573" y="2769594"/>
            <a:ext cx="0" cy="318193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Прямая со стрелкой 66">
            <a:extLst>
              <a:ext uri="{FF2B5EF4-FFF2-40B4-BE49-F238E27FC236}">
                <a16:creationId xmlns:a16="http://schemas.microsoft.com/office/drawing/2014/main" id="{B38EEECF-ACD3-44D7-A8D0-57933D84B4DD}"/>
              </a:ext>
            </a:extLst>
          </p:cNvPr>
          <p:cNvCxnSpPr/>
          <p:nvPr/>
        </p:nvCxnSpPr>
        <p:spPr>
          <a:xfrm>
            <a:off x="4721629" y="2769594"/>
            <a:ext cx="0" cy="318193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Прямая со стрелкой 67">
            <a:extLst>
              <a:ext uri="{FF2B5EF4-FFF2-40B4-BE49-F238E27FC236}">
                <a16:creationId xmlns:a16="http://schemas.microsoft.com/office/drawing/2014/main" id="{B465E778-E137-486E-8CD9-3BB8EB3FBC43}"/>
              </a:ext>
            </a:extLst>
          </p:cNvPr>
          <p:cNvCxnSpPr>
            <a:cxnSpLocks/>
          </p:cNvCxnSpPr>
          <p:nvPr/>
        </p:nvCxnSpPr>
        <p:spPr>
          <a:xfrm flipV="1">
            <a:off x="5796137" y="2807406"/>
            <a:ext cx="343403" cy="30703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TextBox 68">
            <a:extLst>
              <a:ext uri="{FF2B5EF4-FFF2-40B4-BE49-F238E27FC236}">
                <a16:creationId xmlns:a16="http://schemas.microsoft.com/office/drawing/2014/main" id="{ED45806A-1AA8-45D9-AB12-6BF0790B58AD}"/>
              </a:ext>
            </a:extLst>
          </p:cNvPr>
          <p:cNvSpPr txBox="1"/>
          <p:nvPr/>
        </p:nvSpPr>
        <p:spPr bwMode="auto">
          <a:xfrm>
            <a:off x="7522968" y="3817535"/>
            <a:ext cx="1274565" cy="815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000" b="1" dirty="0">
                <a:latin typeface="Montserrat"/>
                <a:cs typeface="Times New Roman"/>
              </a:rPr>
              <a:t>105 </a:t>
            </a:r>
            <a:br>
              <a:rPr lang="ru-RU" sz="2400" b="1" dirty="0">
                <a:latin typeface="Montserrat"/>
                <a:cs typeface="Times New Roman"/>
              </a:rPr>
            </a:br>
            <a:r>
              <a:rPr lang="ru-RU" sz="900" dirty="0">
                <a:latin typeface="Montserrat"/>
                <a:cs typeface="Times New Roman"/>
              </a:rPr>
              <a:t>профессий и специальностей СПО</a:t>
            </a:r>
            <a:endParaRPr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13" name="TextBox 112">
            <a:extLst>
              <a:ext uri="{FF2B5EF4-FFF2-40B4-BE49-F238E27FC236}">
                <a16:creationId xmlns:a16="http://schemas.microsoft.com/office/drawing/2014/main" id="{6B8CAD67-818B-4D49-903F-FD5ABED34731}"/>
              </a:ext>
            </a:extLst>
          </p:cNvPr>
          <p:cNvSpPr txBox="1"/>
          <p:nvPr/>
        </p:nvSpPr>
        <p:spPr bwMode="auto">
          <a:xfrm>
            <a:off x="7730071" y="2431212"/>
            <a:ext cx="13986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000" b="1" dirty="0">
                <a:latin typeface="Montserrat"/>
                <a:cs typeface="Times New Roman"/>
              </a:rPr>
              <a:t>810</a:t>
            </a:r>
            <a:br>
              <a:rPr lang="ru-RU" sz="2400" b="1" dirty="0">
                <a:latin typeface="Montserrat"/>
                <a:cs typeface="Times New Roman"/>
              </a:rPr>
            </a:br>
            <a:r>
              <a:rPr lang="ru-RU" sz="800" dirty="0">
                <a:latin typeface="Montserrat"/>
                <a:cs typeface="Times New Roman"/>
              </a:rPr>
              <a:t>бюджетных мест из регионального бюджета </a:t>
            </a:r>
            <a:endParaRPr dirty="0"/>
          </a:p>
        </p:txBody>
      </p:sp>
      <p:sp>
        <p:nvSpPr>
          <p:cNvPr id="66" name="TextBox 65"/>
          <p:cNvSpPr txBox="1"/>
          <p:nvPr/>
        </p:nvSpPr>
        <p:spPr bwMode="auto">
          <a:xfrm>
            <a:off x="1273680" y="2610427"/>
            <a:ext cx="1195571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000" b="1" dirty="0">
                <a:latin typeface="Montserrat"/>
                <a:cs typeface="Times New Roman"/>
              </a:rPr>
              <a:t>35917</a:t>
            </a:r>
            <a:endParaRPr dirty="0"/>
          </a:p>
          <a:p>
            <a:pPr algn="ctr">
              <a:defRPr/>
            </a:pPr>
            <a:r>
              <a:rPr lang="ru-RU" sz="900" dirty="0">
                <a:latin typeface="Montserrat"/>
                <a:cs typeface="Times New Roman"/>
              </a:rPr>
              <a:t>студентов</a:t>
            </a:r>
            <a:endParaRPr dirty="0"/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6ABC9D2A-2039-4D4E-9A41-3FD786EE9694}"/>
              </a:ext>
            </a:extLst>
          </p:cNvPr>
          <p:cNvSpPr txBox="1"/>
          <p:nvPr/>
        </p:nvSpPr>
        <p:spPr bwMode="auto">
          <a:xfrm>
            <a:off x="1149905" y="3345378"/>
            <a:ext cx="1396161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000" b="1" dirty="0">
                <a:latin typeface="Montserrat"/>
                <a:cs typeface="Times New Roman"/>
              </a:rPr>
              <a:t>7796</a:t>
            </a:r>
            <a:br>
              <a:rPr lang="ru-RU" sz="2400" b="1" dirty="0">
                <a:latin typeface="Montserrat"/>
                <a:cs typeface="Times New Roman"/>
              </a:rPr>
            </a:br>
            <a:r>
              <a:rPr lang="ru-RU" sz="900" dirty="0">
                <a:latin typeface="Montserrat"/>
                <a:cs typeface="Times New Roman"/>
              </a:rPr>
              <a:t>выпускников</a:t>
            </a:r>
            <a:endParaRPr dirty="0"/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DD3375EB-0A17-43B0-BC87-351E56EB78F6}"/>
              </a:ext>
            </a:extLst>
          </p:cNvPr>
          <p:cNvSpPr txBox="1"/>
          <p:nvPr/>
        </p:nvSpPr>
        <p:spPr bwMode="auto">
          <a:xfrm>
            <a:off x="4520885" y="2437762"/>
            <a:ext cx="13986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000" b="1" dirty="0">
                <a:latin typeface="Montserrat"/>
                <a:cs typeface="Times New Roman"/>
              </a:rPr>
              <a:t>705</a:t>
            </a:r>
            <a:br>
              <a:rPr lang="ru-RU" sz="2400" b="1" dirty="0">
                <a:latin typeface="Montserrat"/>
                <a:cs typeface="Times New Roman"/>
              </a:rPr>
            </a:br>
            <a:r>
              <a:rPr lang="ru-RU" sz="800" dirty="0">
                <a:latin typeface="Montserrat"/>
                <a:cs typeface="Times New Roman"/>
              </a:rPr>
              <a:t>бюджетных мест из регионального бюджета </a:t>
            </a:r>
            <a:endParaRPr dirty="0"/>
          </a:p>
        </p:txBody>
      </p:sp>
      <p:sp>
        <p:nvSpPr>
          <p:cNvPr id="48" name="Google Shape;48;p15"/>
          <p:cNvSpPr txBox="1">
            <a:spLocks noGrp="1"/>
          </p:cNvSpPr>
          <p:nvPr>
            <p:ph type="ctrTitle"/>
          </p:nvPr>
        </p:nvSpPr>
        <p:spPr bwMode="auto">
          <a:xfrm>
            <a:off x="272023" y="47966"/>
            <a:ext cx="7368540" cy="1017938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2000" b="1" dirty="0">
                <a:latin typeface="Montserrat"/>
              </a:rPr>
              <a:t>Подготовка специалистов со средним профессиональным образованием</a:t>
            </a:r>
            <a:br>
              <a:rPr lang="ru-RU" sz="2000" b="1" dirty="0">
                <a:latin typeface="Montserrat"/>
              </a:rPr>
            </a:br>
            <a:r>
              <a:rPr lang="ru-RU" sz="2000" b="1" dirty="0">
                <a:latin typeface="Montserrat"/>
              </a:rPr>
              <a:t> </a:t>
            </a:r>
            <a:endParaRPr sz="2000" b="1" dirty="0">
              <a:latin typeface="Montserrat"/>
            </a:endParaRPr>
          </a:p>
        </p:txBody>
      </p:sp>
      <p:sp>
        <p:nvSpPr>
          <p:cNvPr id="42" name="Прямоугольный треугольник 41"/>
          <p:cNvSpPr/>
          <p:nvPr/>
        </p:nvSpPr>
        <p:spPr bwMode="auto">
          <a:xfrm rot="16199999">
            <a:off x="8313573" y="4313072"/>
            <a:ext cx="853440" cy="807413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3" name="TextBox 42"/>
          <p:cNvSpPr txBox="1"/>
          <p:nvPr/>
        </p:nvSpPr>
        <p:spPr bwMode="auto">
          <a:xfrm>
            <a:off x="11762898" y="6302466"/>
            <a:ext cx="3593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2400" b="0" i="0" u="none" strike="noStrike" cap="none" spc="0">
                <a:ln>
                  <a:noFill/>
                </a:ln>
                <a:solidFill>
                  <a:prstClr val="white"/>
                </a:solidFill>
                <a:latin typeface="Montserrat"/>
                <a:ea typeface="+mn-ea"/>
                <a:cs typeface="+mn-cs"/>
              </a:rPr>
              <a:t>3</a:t>
            </a:r>
            <a:endParaRPr/>
          </a:p>
        </p:txBody>
      </p:sp>
      <p:sp>
        <p:nvSpPr>
          <p:cNvPr id="44" name="TextBox 43"/>
          <p:cNvSpPr txBox="1"/>
          <p:nvPr/>
        </p:nvSpPr>
        <p:spPr bwMode="auto">
          <a:xfrm>
            <a:off x="8692717" y="4648552"/>
            <a:ext cx="3577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2400" b="0" i="0" u="none" strike="noStrike" cap="none" spc="0" dirty="0">
                <a:ln>
                  <a:noFill/>
                </a:ln>
                <a:solidFill>
                  <a:prstClr val="white"/>
                </a:solidFill>
                <a:latin typeface="Montserrat"/>
                <a:ea typeface="+mn-ea"/>
                <a:cs typeface="+mn-cs"/>
              </a:rPr>
              <a:t>3</a:t>
            </a:r>
            <a:endParaRPr dirty="0"/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 rot="10800000">
            <a:off x="8740291" y="33282"/>
            <a:ext cx="403708" cy="982519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 bwMode="auto">
          <a:xfrm>
            <a:off x="51406" y="927340"/>
            <a:ext cx="1305395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rgbClr val="7030A0"/>
                </a:solidFill>
                <a:latin typeface="Montserrat"/>
                <a:cs typeface="Times New Roman"/>
              </a:rPr>
              <a:t>2018</a:t>
            </a:r>
            <a:r>
              <a:rPr lang="ru-RU" sz="2000" b="1" dirty="0">
                <a:latin typeface="Montserrat"/>
                <a:cs typeface="Times New Roman"/>
              </a:rPr>
              <a:t> </a:t>
            </a:r>
            <a:endParaRPr dirty="0"/>
          </a:p>
          <a:p>
            <a:pPr algn="ctr">
              <a:defRPr/>
            </a:pPr>
            <a:r>
              <a:rPr lang="ru-RU" sz="900" dirty="0">
                <a:latin typeface="Montserrat"/>
                <a:cs typeface="Times New Roman"/>
              </a:rPr>
              <a:t>год</a:t>
            </a:r>
            <a:endParaRPr dirty="0"/>
          </a:p>
        </p:txBody>
      </p:sp>
      <p:sp>
        <p:nvSpPr>
          <p:cNvPr id="22" name="TextBox 21"/>
          <p:cNvSpPr txBox="1"/>
          <p:nvPr/>
        </p:nvSpPr>
        <p:spPr bwMode="auto">
          <a:xfrm>
            <a:off x="1200936" y="922215"/>
            <a:ext cx="1305395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rgbClr val="7030A0"/>
                </a:solidFill>
                <a:latin typeface="Montserrat"/>
                <a:cs typeface="Times New Roman"/>
              </a:rPr>
              <a:t>2024 </a:t>
            </a:r>
            <a:endParaRPr dirty="0"/>
          </a:p>
          <a:p>
            <a:pPr algn="ctr">
              <a:defRPr/>
            </a:pPr>
            <a:r>
              <a:rPr lang="ru-RU" sz="900" dirty="0">
                <a:solidFill>
                  <a:srgbClr val="7030A0"/>
                </a:solidFill>
                <a:latin typeface="Montserrat"/>
                <a:cs typeface="Times New Roman"/>
              </a:rPr>
              <a:t>год</a:t>
            </a:r>
            <a:endParaRPr dirty="0"/>
          </a:p>
        </p:txBody>
      </p:sp>
      <p:sp>
        <p:nvSpPr>
          <p:cNvPr id="30" name="TextBox 29"/>
          <p:cNvSpPr txBox="1"/>
          <p:nvPr/>
        </p:nvSpPr>
        <p:spPr bwMode="auto">
          <a:xfrm>
            <a:off x="2523001" y="1652066"/>
            <a:ext cx="10582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800" dirty="0">
                <a:latin typeface="Montserrat"/>
                <a:cs typeface="Times New Roman"/>
              </a:rPr>
              <a:t>Прикладная геология, горное дело, нефтегазовое дело и геодезия</a:t>
            </a:r>
            <a:endParaRPr lang="ru-RU" sz="100" dirty="0">
              <a:latin typeface="Montserrat"/>
              <a:cs typeface="Times New Roman"/>
            </a:endParaRPr>
          </a:p>
        </p:txBody>
      </p:sp>
      <p:sp>
        <p:nvSpPr>
          <p:cNvPr id="34" name="TextBox 33"/>
          <p:cNvSpPr txBox="1"/>
          <p:nvPr/>
        </p:nvSpPr>
        <p:spPr bwMode="auto">
          <a:xfrm>
            <a:off x="74198" y="2610427"/>
            <a:ext cx="1195571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000" b="1" dirty="0">
                <a:latin typeface="Montserrat"/>
                <a:cs typeface="Times New Roman"/>
              </a:rPr>
              <a:t>29176 </a:t>
            </a:r>
            <a:r>
              <a:rPr lang="ru-RU" sz="900" dirty="0">
                <a:latin typeface="Montserrat"/>
                <a:cs typeface="Times New Roman"/>
              </a:rPr>
              <a:t>студентов</a:t>
            </a:r>
            <a:endParaRPr dirty="0"/>
          </a:p>
        </p:txBody>
      </p:sp>
      <p:sp>
        <p:nvSpPr>
          <p:cNvPr id="56" name="TextBox 55"/>
          <p:cNvSpPr txBox="1"/>
          <p:nvPr/>
        </p:nvSpPr>
        <p:spPr bwMode="auto">
          <a:xfrm>
            <a:off x="-49087" y="1617770"/>
            <a:ext cx="1396161" cy="815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000" b="1" dirty="0">
                <a:latin typeface="Montserrat"/>
                <a:cs typeface="Times New Roman"/>
              </a:rPr>
              <a:t>5171</a:t>
            </a:r>
            <a:br>
              <a:rPr lang="ru-RU" sz="2400" b="1" dirty="0">
                <a:latin typeface="Montserrat"/>
                <a:cs typeface="Times New Roman"/>
              </a:rPr>
            </a:br>
            <a:r>
              <a:rPr lang="ru-RU" sz="900" dirty="0">
                <a:latin typeface="Montserrat"/>
                <a:cs typeface="Times New Roman"/>
              </a:rPr>
              <a:t>бюджетное место из регионального бюджета </a:t>
            </a:r>
            <a:endParaRPr dirty="0"/>
          </a:p>
        </p:txBody>
      </p:sp>
      <p:sp>
        <p:nvSpPr>
          <p:cNvPr id="57" name="TextBox 56"/>
          <p:cNvSpPr txBox="1"/>
          <p:nvPr/>
        </p:nvSpPr>
        <p:spPr bwMode="auto">
          <a:xfrm>
            <a:off x="3509568" y="1551434"/>
            <a:ext cx="119173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000" b="1" dirty="0">
                <a:latin typeface="Montserrat"/>
                <a:cs typeface="Times New Roman"/>
              </a:rPr>
              <a:t>250</a:t>
            </a:r>
            <a:br>
              <a:rPr lang="ru-RU" sz="2400" b="1" dirty="0">
                <a:latin typeface="Montserrat"/>
                <a:cs typeface="Times New Roman"/>
              </a:rPr>
            </a:br>
            <a:r>
              <a:rPr lang="ru-RU" sz="800" dirty="0">
                <a:latin typeface="Montserrat"/>
                <a:cs typeface="Times New Roman"/>
              </a:rPr>
              <a:t>бюджетных мест из регионального бюджета </a:t>
            </a:r>
            <a:endParaRPr dirty="0"/>
          </a:p>
        </p:txBody>
      </p:sp>
      <p:sp>
        <p:nvSpPr>
          <p:cNvPr id="61" name="TextBox 60"/>
          <p:cNvSpPr txBox="1"/>
          <p:nvPr/>
        </p:nvSpPr>
        <p:spPr bwMode="auto">
          <a:xfrm>
            <a:off x="1200936" y="1617770"/>
            <a:ext cx="1396161" cy="815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000" b="1" dirty="0">
                <a:latin typeface="Montserrat"/>
                <a:cs typeface="Times New Roman"/>
              </a:rPr>
              <a:t>7694</a:t>
            </a:r>
            <a:br>
              <a:rPr lang="ru-RU" sz="2400" b="1" dirty="0">
                <a:latin typeface="Montserrat"/>
                <a:cs typeface="Times New Roman"/>
              </a:rPr>
            </a:br>
            <a:r>
              <a:rPr lang="ru-RU" sz="900" dirty="0">
                <a:latin typeface="Montserrat"/>
                <a:cs typeface="Times New Roman"/>
              </a:rPr>
              <a:t>бюджетных места из регионального бюджета </a:t>
            </a:r>
            <a:endParaRPr dirty="0"/>
          </a:p>
        </p:txBody>
      </p:sp>
      <p:sp>
        <p:nvSpPr>
          <p:cNvPr id="62" name="TextBox 61"/>
          <p:cNvSpPr txBox="1"/>
          <p:nvPr/>
        </p:nvSpPr>
        <p:spPr bwMode="auto">
          <a:xfrm>
            <a:off x="4520885" y="1551435"/>
            <a:ext cx="13986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000" b="1" dirty="0">
                <a:latin typeface="Montserrat"/>
                <a:cs typeface="Times New Roman"/>
              </a:rPr>
              <a:t>710</a:t>
            </a:r>
            <a:br>
              <a:rPr lang="ru-RU" sz="2400" b="1" dirty="0">
                <a:latin typeface="Montserrat"/>
                <a:cs typeface="Times New Roman"/>
              </a:rPr>
            </a:br>
            <a:r>
              <a:rPr lang="ru-RU" sz="800" dirty="0">
                <a:latin typeface="Montserrat"/>
                <a:cs typeface="Times New Roman"/>
              </a:rPr>
              <a:t>бюджетных мест из регионального бюджета </a:t>
            </a:r>
            <a:endParaRPr dirty="0"/>
          </a:p>
        </p:txBody>
      </p:sp>
      <p:cxnSp>
        <p:nvCxnSpPr>
          <p:cNvPr id="835749298" name="Прямая соединительная линия 835749297"/>
          <p:cNvCxnSpPr>
            <a:cxnSpLocks/>
          </p:cNvCxnSpPr>
          <p:nvPr/>
        </p:nvCxnSpPr>
        <p:spPr bwMode="auto">
          <a:xfrm flipV="1">
            <a:off x="5578541" y="1566493"/>
            <a:ext cx="0" cy="285162"/>
          </a:xfrm>
          <a:prstGeom prst="line">
            <a:avLst/>
          </a:prstGeom>
          <a:ln w="38099" cap="flat" cmpd="sng" algn="ctr">
            <a:solidFill>
              <a:srgbClr val="C00000"/>
            </a:solidFill>
            <a:prstDash val="solid"/>
            <a:tailEnd type="arrow" len="med"/>
          </a:ln>
        </p:spPr>
        <p:style>
          <a:lnRef idx="1">
            <a:schemeClr val="accent1">
              <a:shade val="50000"/>
            </a:schemeClr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7734572" name="Прямая соединительная линия 717734571"/>
          <p:cNvCxnSpPr>
            <a:cxnSpLocks/>
          </p:cNvCxnSpPr>
          <p:nvPr/>
        </p:nvCxnSpPr>
        <p:spPr bwMode="auto">
          <a:xfrm>
            <a:off x="2546066" y="662047"/>
            <a:ext cx="0" cy="4481452"/>
          </a:xfrm>
          <a:prstGeom prst="line">
            <a:avLst/>
          </a:prstGeom>
          <a:ln w="9525" cap="flat" cmpd="sng" algn="ctr">
            <a:solidFill>
              <a:srgbClr val="3C81F3"/>
            </a:solidFill>
            <a:prstDash val="lgDash"/>
          </a:ln>
        </p:spPr>
        <p:style>
          <a:lnRef idx="1">
            <a:schemeClr val="accent1">
              <a:shade val="50000"/>
            </a:schemeClr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70">
            <a:extLst>
              <a:ext uri="{FF2B5EF4-FFF2-40B4-BE49-F238E27FC236}">
                <a16:creationId xmlns:a16="http://schemas.microsoft.com/office/drawing/2014/main" id="{3F3C3FA5-1701-4057-8FC7-BA89C9AEE85F}"/>
              </a:ext>
            </a:extLst>
          </p:cNvPr>
          <p:cNvSpPr txBox="1"/>
          <p:nvPr/>
        </p:nvSpPr>
        <p:spPr bwMode="auto">
          <a:xfrm>
            <a:off x="0" y="3353091"/>
            <a:ext cx="1396161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000" b="1" dirty="0">
                <a:latin typeface="Montserrat"/>
                <a:cs typeface="Times New Roman"/>
              </a:rPr>
              <a:t>4759</a:t>
            </a:r>
            <a:br>
              <a:rPr lang="ru-RU" sz="2400" b="1" dirty="0">
                <a:latin typeface="Montserrat"/>
                <a:cs typeface="Times New Roman"/>
              </a:rPr>
            </a:br>
            <a:r>
              <a:rPr lang="ru-RU" sz="900" dirty="0">
                <a:latin typeface="Montserrat"/>
                <a:cs typeface="Times New Roman"/>
              </a:rPr>
              <a:t>выпускников</a:t>
            </a:r>
            <a:endParaRPr dirty="0"/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C7F9ACA5-C5BF-405D-9566-5B97D22F4E38}"/>
              </a:ext>
            </a:extLst>
          </p:cNvPr>
          <p:cNvSpPr txBox="1"/>
          <p:nvPr/>
        </p:nvSpPr>
        <p:spPr bwMode="auto">
          <a:xfrm>
            <a:off x="3429589" y="935016"/>
            <a:ext cx="1305395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rgbClr val="7030A0"/>
                </a:solidFill>
                <a:latin typeface="Montserrat"/>
                <a:cs typeface="Times New Roman"/>
              </a:rPr>
              <a:t>2018</a:t>
            </a:r>
            <a:r>
              <a:rPr lang="ru-RU" sz="2000" b="1" dirty="0">
                <a:latin typeface="Montserrat"/>
                <a:cs typeface="Times New Roman"/>
              </a:rPr>
              <a:t> </a:t>
            </a:r>
            <a:endParaRPr dirty="0"/>
          </a:p>
          <a:p>
            <a:pPr algn="ctr">
              <a:defRPr/>
            </a:pPr>
            <a:r>
              <a:rPr lang="ru-RU" sz="900" dirty="0">
                <a:latin typeface="Montserrat"/>
                <a:cs typeface="Times New Roman"/>
              </a:rPr>
              <a:t>год</a:t>
            </a:r>
            <a:endParaRPr dirty="0"/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F7DDBFD7-6BA5-49AC-BC25-BB552E1E80EE}"/>
              </a:ext>
            </a:extLst>
          </p:cNvPr>
          <p:cNvSpPr txBox="1"/>
          <p:nvPr/>
        </p:nvSpPr>
        <p:spPr bwMode="auto">
          <a:xfrm>
            <a:off x="4597400" y="928765"/>
            <a:ext cx="1305395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rgbClr val="7030A0"/>
                </a:solidFill>
                <a:latin typeface="Montserrat"/>
                <a:cs typeface="Times New Roman"/>
              </a:rPr>
              <a:t>2024 </a:t>
            </a:r>
            <a:endParaRPr dirty="0"/>
          </a:p>
          <a:p>
            <a:pPr algn="ctr">
              <a:defRPr/>
            </a:pPr>
            <a:r>
              <a:rPr lang="ru-RU" sz="900" dirty="0">
                <a:solidFill>
                  <a:srgbClr val="7030A0"/>
                </a:solidFill>
                <a:latin typeface="Montserrat"/>
                <a:cs typeface="Times New Roman"/>
              </a:rPr>
              <a:t>год</a:t>
            </a:r>
            <a:endParaRPr dirty="0"/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00F260C2-1975-4AD1-BFEF-78E961A7D469}"/>
              </a:ext>
            </a:extLst>
          </p:cNvPr>
          <p:cNvSpPr txBox="1"/>
          <p:nvPr/>
        </p:nvSpPr>
        <p:spPr bwMode="auto">
          <a:xfrm>
            <a:off x="2518200" y="2544186"/>
            <a:ext cx="127870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800" dirty="0">
                <a:latin typeface="Montserrat"/>
                <a:cs typeface="Times New Roman"/>
              </a:rPr>
              <a:t>Здравоохранение</a:t>
            </a:r>
            <a:endParaRPr lang="ru-RU" sz="100" dirty="0">
              <a:latin typeface="Montserrat"/>
              <a:cs typeface="Times New Roman"/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DA7D79E5-4BD6-4BE3-B525-3B560FC5EDB1}"/>
              </a:ext>
            </a:extLst>
          </p:cNvPr>
          <p:cNvSpPr txBox="1"/>
          <p:nvPr/>
        </p:nvSpPr>
        <p:spPr bwMode="auto">
          <a:xfrm>
            <a:off x="3490968" y="2445067"/>
            <a:ext cx="11826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000" b="1" dirty="0">
                <a:latin typeface="Montserrat"/>
                <a:cs typeface="Times New Roman"/>
              </a:rPr>
              <a:t>370</a:t>
            </a:r>
            <a:br>
              <a:rPr lang="ru-RU" sz="2400" b="1" dirty="0">
                <a:latin typeface="Montserrat"/>
                <a:cs typeface="Times New Roman"/>
              </a:rPr>
            </a:br>
            <a:r>
              <a:rPr lang="ru-RU" sz="800" dirty="0">
                <a:latin typeface="Montserrat"/>
                <a:cs typeface="Times New Roman"/>
              </a:rPr>
              <a:t>бюджетных мест из регионального бюджета </a:t>
            </a:r>
            <a:endParaRPr dirty="0"/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ECF3A1C3-B4F2-4727-A9E5-75F25C0C2959}"/>
              </a:ext>
            </a:extLst>
          </p:cNvPr>
          <p:cNvSpPr txBox="1"/>
          <p:nvPr/>
        </p:nvSpPr>
        <p:spPr bwMode="auto">
          <a:xfrm>
            <a:off x="3474188" y="3328256"/>
            <a:ext cx="11826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000" b="1" dirty="0">
                <a:latin typeface="Montserrat"/>
                <a:cs typeface="Times New Roman"/>
              </a:rPr>
              <a:t>400</a:t>
            </a:r>
            <a:br>
              <a:rPr lang="ru-RU" sz="2400" b="1" dirty="0">
                <a:latin typeface="Montserrat"/>
                <a:cs typeface="Times New Roman"/>
              </a:rPr>
            </a:br>
            <a:r>
              <a:rPr lang="ru-RU" sz="800" dirty="0">
                <a:latin typeface="Montserrat"/>
                <a:cs typeface="Times New Roman"/>
              </a:rPr>
              <a:t>бюджетных мест из регионального бюджета </a:t>
            </a:r>
            <a:endParaRPr dirty="0"/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66ED21F0-98DF-4E10-B798-3167CFF37379}"/>
              </a:ext>
            </a:extLst>
          </p:cNvPr>
          <p:cNvSpPr txBox="1"/>
          <p:nvPr/>
        </p:nvSpPr>
        <p:spPr bwMode="auto">
          <a:xfrm>
            <a:off x="4544953" y="3340049"/>
            <a:ext cx="13986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000" b="1" dirty="0">
                <a:latin typeface="Montserrat"/>
                <a:cs typeface="Times New Roman"/>
              </a:rPr>
              <a:t>540</a:t>
            </a:r>
            <a:br>
              <a:rPr lang="ru-RU" sz="2400" b="1" dirty="0">
                <a:latin typeface="Montserrat"/>
                <a:cs typeface="Times New Roman"/>
              </a:rPr>
            </a:br>
            <a:r>
              <a:rPr lang="ru-RU" sz="800" dirty="0">
                <a:latin typeface="Montserrat"/>
                <a:cs typeface="Times New Roman"/>
              </a:rPr>
              <a:t>бюджетных мест из регионального бюджета </a:t>
            </a:r>
            <a:endParaRPr dirty="0"/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F3C90BA2-E369-4CD5-A67A-E3BA171CE6B8}"/>
              </a:ext>
            </a:extLst>
          </p:cNvPr>
          <p:cNvSpPr txBox="1"/>
          <p:nvPr/>
        </p:nvSpPr>
        <p:spPr bwMode="auto">
          <a:xfrm>
            <a:off x="2417264" y="3377748"/>
            <a:ext cx="127870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800" dirty="0">
                <a:latin typeface="Montserrat"/>
                <a:cs typeface="Times New Roman"/>
              </a:rPr>
              <a:t>Строительная отрасль</a:t>
            </a:r>
            <a:endParaRPr lang="ru-RU" sz="100" dirty="0">
              <a:latin typeface="Montserrat"/>
              <a:cs typeface="Times New Roman"/>
            </a:endParaRP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A02EEA8C-1130-45DD-B078-498504A61984}"/>
              </a:ext>
            </a:extLst>
          </p:cNvPr>
          <p:cNvSpPr txBox="1"/>
          <p:nvPr/>
        </p:nvSpPr>
        <p:spPr bwMode="auto">
          <a:xfrm>
            <a:off x="2420140" y="4208484"/>
            <a:ext cx="127870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800" dirty="0">
                <a:latin typeface="Montserrat"/>
                <a:cs typeface="Times New Roman"/>
              </a:rPr>
              <a:t>Образование</a:t>
            </a:r>
            <a:endParaRPr lang="ru-RU" sz="100" dirty="0">
              <a:latin typeface="Montserrat"/>
              <a:cs typeface="Times New Roman"/>
            </a:endParaRP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767AF36A-AE24-4C65-AC47-AC35F7ED07F6}"/>
              </a:ext>
            </a:extLst>
          </p:cNvPr>
          <p:cNvSpPr txBox="1"/>
          <p:nvPr/>
        </p:nvSpPr>
        <p:spPr bwMode="auto">
          <a:xfrm>
            <a:off x="3508728" y="4152947"/>
            <a:ext cx="118809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000" b="1" dirty="0">
                <a:latin typeface="Montserrat"/>
                <a:cs typeface="Times New Roman"/>
              </a:rPr>
              <a:t>390</a:t>
            </a:r>
            <a:br>
              <a:rPr lang="ru-RU" sz="2400" b="1" dirty="0">
                <a:latin typeface="Montserrat"/>
                <a:cs typeface="Times New Roman"/>
              </a:rPr>
            </a:br>
            <a:r>
              <a:rPr lang="ru-RU" sz="800" dirty="0">
                <a:latin typeface="Montserrat"/>
                <a:cs typeface="Times New Roman"/>
              </a:rPr>
              <a:t>бюджетных мест из регионального бюджета </a:t>
            </a:r>
            <a:endParaRPr dirty="0"/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C1BEDF92-4F48-4B3C-BADB-A3FBC35452E8}"/>
              </a:ext>
            </a:extLst>
          </p:cNvPr>
          <p:cNvSpPr txBox="1"/>
          <p:nvPr/>
        </p:nvSpPr>
        <p:spPr bwMode="auto">
          <a:xfrm>
            <a:off x="4512775" y="4152947"/>
            <a:ext cx="13986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000" b="1" dirty="0">
                <a:latin typeface="Montserrat"/>
                <a:cs typeface="Times New Roman"/>
              </a:rPr>
              <a:t>525</a:t>
            </a:r>
            <a:br>
              <a:rPr lang="ru-RU" sz="2400" b="1" dirty="0">
                <a:latin typeface="Montserrat"/>
                <a:cs typeface="Times New Roman"/>
              </a:rPr>
            </a:br>
            <a:r>
              <a:rPr lang="ru-RU" sz="800" dirty="0">
                <a:latin typeface="Montserrat"/>
                <a:cs typeface="Times New Roman"/>
              </a:rPr>
              <a:t>бюджетных мест из регионального бюджета </a:t>
            </a:r>
            <a:endParaRPr dirty="0"/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2C898B17-616B-404D-8039-5B15BDACC39D}"/>
              </a:ext>
            </a:extLst>
          </p:cNvPr>
          <p:cNvSpPr txBox="1"/>
          <p:nvPr/>
        </p:nvSpPr>
        <p:spPr bwMode="auto">
          <a:xfrm>
            <a:off x="5732187" y="1645516"/>
            <a:ext cx="105829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800" dirty="0">
                <a:latin typeface="Montserrat"/>
                <a:cs typeface="Times New Roman"/>
              </a:rPr>
              <a:t>Энергетика</a:t>
            </a:r>
            <a:endParaRPr lang="ru-RU" sz="100" dirty="0">
              <a:latin typeface="Montserrat"/>
              <a:cs typeface="Times New Roman"/>
            </a:endParaRP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A7E552D1-B7EE-4CA9-8975-D3FE51CD776B}"/>
              </a:ext>
            </a:extLst>
          </p:cNvPr>
          <p:cNvSpPr txBox="1"/>
          <p:nvPr/>
        </p:nvSpPr>
        <p:spPr bwMode="auto">
          <a:xfrm>
            <a:off x="6718754" y="1544884"/>
            <a:ext cx="119173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000" b="1" dirty="0">
                <a:latin typeface="Montserrat"/>
                <a:cs typeface="Times New Roman"/>
              </a:rPr>
              <a:t>445</a:t>
            </a:r>
            <a:br>
              <a:rPr lang="ru-RU" sz="2400" b="1" dirty="0">
                <a:latin typeface="Montserrat"/>
                <a:cs typeface="Times New Roman"/>
              </a:rPr>
            </a:br>
            <a:r>
              <a:rPr lang="ru-RU" sz="800" dirty="0">
                <a:latin typeface="Montserrat"/>
                <a:cs typeface="Times New Roman"/>
              </a:rPr>
              <a:t>бюджетных мест из регионального бюджета </a:t>
            </a:r>
            <a:endParaRPr dirty="0"/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2F001BB2-981E-40AA-9721-954A0C027757}"/>
              </a:ext>
            </a:extLst>
          </p:cNvPr>
          <p:cNvSpPr txBox="1"/>
          <p:nvPr/>
        </p:nvSpPr>
        <p:spPr bwMode="auto">
          <a:xfrm>
            <a:off x="7730071" y="1544885"/>
            <a:ext cx="13986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000" b="1" dirty="0">
                <a:latin typeface="Montserrat"/>
                <a:cs typeface="Times New Roman"/>
              </a:rPr>
              <a:t>715</a:t>
            </a:r>
            <a:br>
              <a:rPr lang="ru-RU" sz="2400" b="1" dirty="0">
                <a:latin typeface="Montserrat"/>
                <a:cs typeface="Times New Roman"/>
              </a:rPr>
            </a:br>
            <a:r>
              <a:rPr lang="ru-RU" sz="800" dirty="0">
                <a:latin typeface="Montserrat"/>
                <a:cs typeface="Times New Roman"/>
              </a:rPr>
              <a:t>бюджетных мест из регионального бюджета </a:t>
            </a:r>
            <a:endParaRPr dirty="0"/>
          </a:p>
        </p:txBody>
      </p:sp>
      <p:cxnSp>
        <p:nvCxnSpPr>
          <p:cNvPr id="108" name="Прямая соединительная линия 107">
            <a:extLst>
              <a:ext uri="{FF2B5EF4-FFF2-40B4-BE49-F238E27FC236}">
                <a16:creationId xmlns:a16="http://schemas.microsoft.com/office/drawing/2014/main" id="{466A2965-B5D6-445A-880D-CF8F92170166}"/>
              </a:ext>
            </a:extLst>
          </p:cNvPr>
          <p:cNvCxnSpPr>
            <a:cxnSpLocks/>
          </p:cNvCxnSpPr>
          <p:nvPr/>
        </p:nvCxnSpPr>
        <p:spPr bwMode="auto">
          <a:xfrm>
            <a:off x="5818356" y="662047"/>
            <a:ext cx="0" cy="4481452"/>
          </a:xfrm>
          <a:prstGeom prst="line">
            <a:avLst/>
          </a:prstGeom>
          <a:ln w="9525" cap="flat" cmpd="sng" algn="ctr">
            <a:solidFill>
              <a:srgbClr val="3C81F3"/>
            </a:solidFill>
            <a:prstDash val="lgDash"/>
          </a:ln>
        </p:spPr>
        <p:style>
          <a:lnRef idx="1">
            <a:schemeClr val="accent1">
              <a:shade val="50000"/>
            </a:schemeClr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TextBox 108">
            <a:extLst>
              <a:ext uri="{FF2B5EF4-FFF2-40B4-BE49-F238E27FC236}">
                <a16:creationId xmlns:a16="http://schemas.microsoft.com/office/drawing/2014/main" id="{59E15B37-BE81-4732-B244-18DD9D7D68D5}"/>
              </a:ext>
            </a:extLst>
          </p:cNvPr>
          <p:cNvSpPr txBox="1"/>
          <p:nvPr/>
        </p:nvSpPr>
        <p:spPr bwMode="auto">
          <a:xfrm>
            <a:off x="6638775" y="928466"/>
            <a:ext cx="1305395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rgbClr val="7030A0"/>
                </a:solidFill>
                <a:latin typeface="Montserrat"/>
                <a:cs typeface="Times New Roman"/>
              </a:rPr>
              <a:t>2018</a:t>
            </a:r>
            <a:r>
              <a:rPr lang="ru-RU" sz="2000" b="1" dirty="0">
                <a:latin typeface="Montserrat"/>
                <a:cs typeface="Times New Roman"/>
              </a:rPr>
              <a:t> </a:t>
            </a:r>
            <a:endParaRPr dirty="0"/>
          </a:p>
          <a:p>
            <a:pPr algn="ctr">
              <a:defRPr/>
            </a:pPr>
            <a:r>
              <a:rPr lang="ru-RU" sz="900" dirty="0">
                <a:latin typeface="Montserrat"/>
                <a:cs typeface="Times New Roman"/>
              </a:rPr>
              <a:t>год</a:t>
            </a:r>
            <a:endParaRPr dirty="0"/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363A4489-2ABC-476C-93C1-85117A80EE7D}"/>
              </a:ext>
            </a:extLst>
          </p:cNvPr>
          <p:cNvSpPr txBox="1"/>
          <p:nvPr/>
        </p:nvSpPr>
        <p:spPr bwMode="auto">
          <a:xfrm>
            <a:off x="7806586" y="922215"/>
            <a:ext cx="1305395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rgbClr val="7030A0"/>
                </a:solidFill>
                <a:latin typeface="Montserrat"/>
                <a:cs typeface="Times New Roman"/>
              </a:rPr>
              <a:t>2024 </a:t>
            </a:r>
            <a:endParaRPr dirty="0"/>
          </a:p>
          <a:p>
            <a:pPr algn="ctr">
              <a:defRPr/>
            </a:pPr>
            <a:r>
              <a:rPr lang="ru-RU" sz="900" dirty="0">
                <a:solidFill>
                  <a:srgbClr val="7030A0"/>
                </a:solidFill>
                <a:latin typeface="Montserrat"/>
                <a:cs typeface="Times New Roman"/>
              </a:rPr>
              <a:t>год</a:t>
            </a:r>
            <a:endParaRPr dirty="0"/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AF3AC461-3391-4D90-8A89-BDB3A6B475FD}"/>
              </a:ext>
            </a:extLst>
          </p:cNvPr>
          <p:cNvSpPr txBox="1"/>
          <p:nvPr/>
        </p:nvSpPr>
        <p:spPr bwMode="auto">
          <a:xfrm>
            <a:off x="5786998" y="2544186"/>
            <a:ext cx="127870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800" dirty="0">
                <a:latin typeface="Montserrat"/>
                <a:cs typeface="Times New Roman"/>
              </a:rPr>
              <a:t>Машиностроение</a:t>
            </a:r>
            <a:endParaRPr lang="ru-RU" sz="100" dirty="0">
              <a:latin typeface="Montserrat"/>
              <a:cs typeface="Times New Roman"/>
            </a:endParaRP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D966BF23-3A9B-4234-B0BE-167D583ABE0B}"/>
              </a:ext>
            </a:extLst>
          </p:cNvPr>
          <p:cNvSpPr txBox="1"/>
          <p:nvPr/>
        </p:nvSpPr>
        <p:spPr bwMode="auto">
          <a:xfrm>
            <a:off x="6700154" y="2438517"/>
            <a:ext cx="11826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000" b="1" dirty="0">
                <a:latin typeface="Montserrat"/>
                <a:cs typeface="Times New Roman"/>
              </a:rPr>
              <a:t>575</a:t>
            </a:r>
            <a:br>
              <a:rPr lang="ru-RU" sz="2400" b="1" dirty="0">
                <a:latin typeface="Montserrat"/>
                <a:cs typeface="Times New Roman"/>
              </a:rPr>
            </a:br>
            <a:r>
              <a:rPr lang="ru-RU" sz="800" dirty="0">
                <a:latin typeface="Montserrat"/>
                <a:cs typeface="Times New Roman"/>
              </a:rPr>
              <a:t>бюджетных мест из регионального бюджета </a:t>
            </a:r>
            <a:endParaRPr dirty="0"/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2013FDE6-5187-4363-A0F7-CE29AEF4A7F2}"/>
              </a:ext>
            </a:extLst>
          </p:cNvPr>
          <p:cNvSpPr txBox="1"/>
          <p:nvPr/>
        </p:nvSpPr>
        <p:spPr bwMode="auto">
          <a:xfrm>
            <a:off x="6683374" y="3321706"/>
            <a:ext cx="11826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000" b="1" dirty="0">
                <a:latin typeface="Montserrat"/>
                <a:cs typeface="Times New Roman"/>
              </a:rPr>
              <a:t>470</a:t>
            </a:r>
            <a:br>
              <a:rPr lang="ru-RU" sz="2400" b="1" dirty="0">
                <a:latin typeface="Montserrat"/>
                <a:cs typeface="Times New Roman"/>
              </a:rPr>
            </a:br>
            <a:r>
              <a:rPr lang="ru-RU" sz="800" dirty="0">
                <a:latin typeface="Montserrat"/>
                <a:cs typeface="Times New Roman"/>
              </a:rPr>
              <a:t>бюджетных мест из регионального бюджета </a:t>
            </a:r>
            <a:endParaRPr dirty="0"/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C9F5D971-C8AA-4D21-8370-6460F45259CF}"/>
              </a:ext>
            </a:extLst>
          </p:cNvPr>
          <p:cNvSpPr txBox="1"/>
          <p:nvPr/>
        </p:nvSpPr>
        <p:spPr bwMode="auto">
          <a:xfrm>
            <a:off x="7754139" y="3333499"/>
            <a:ext cx="13986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000" b="1" dirty="0">
                <a:latin typeface="Montserrat"/>
                <a:cs typeface="Times New Roman"/>
              </a:rPr>
              <a:t>810</a:t>
            </a:r>
            <a:br>
              <a:rPr lang="ru-RU" sz="2400" b="1" dirty="0">
                <a:latin typeface="Montserrat"/>
                <a:cs typeface="Times New Roman"/>
              </a:rPr>
            </a:br>
            <a:r>
              <a:rPr lang="ru-RU" sz="800" dirty="0">
                <a:latin typeface="Montserrat"/>
                <a:cs typeface="Times New Roman"/>
              </a:rPr>
              <a:t>бюджетных мест из регионального бюджета </a:t>
            </a:r>
            <a:endParaRPr dirty="0"/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BA86BA4C-CA48-41EB-AAEC-1DC675AA95CE}"/>
              </a:ext>
            </a:extLst>
          </p:cNvPr>
          <p:cNvSpPr txBox="1"/>
          <p:nvPr/>
        </p:nvSpPr>
        <p:spPr bwMode="auto">
          <a:xfrm>
            <a:off x="5706553" y="3371198"/>
            <a:ext cx="12787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800" dirty="0">
                <a:latin typeface="Montserrat"/>
                <a:cs typeface="Times New Roman"/>
              </a:rPr>
              <a:t>Информатика и вычислительная техника</a:t>
            </a:r>
            <a:endParaRPr lang="ru-RU" sz="100" dirty="0">
              <a:latin typeface="Montserrat"/>
              <a:cs typeface="Times New Roman"/>
            </a:endParaRPr>
          </a:p>
        </p:txBody>
      </p:sp>
      <p:cxnSp>
        <p:nvCxnSpPr>
          <p:cNvPr id="122" name="Прямая соединительная линия 121">
            <a:extLst>
              <a:ext uri="{FF2B5EF4-FFF2-40B4-BE49-F238E27FC236}">
                <a16:creationId xmlns:a16="http://schemas.microsoft.com/office/drawing/2014/main" id="{1DA0A90F-9C4E-4AC3-8558-FE6F9568CF8A}"/>
              </a:ext>
            </a:extLst>
          </p:cNvPr>
          <p:cNvCxnSpPr>
            <a:cxnSpLocks/>
          </p:cNvCxnSpPr>
          <p:nvPr/>
        </p:nvCxnSpPr>
        <p:spPr bwMode="auto">
          <a:xfrm flipV="1">
            <a:off x="5580627" y="2477119"/>
            <a:ext cx="0" cy="285162"/>
          </a:xfrm>
          <a:prstGeom prst="line">
            <a:avLst/>
          </a:prstGeom>
          <a:ln w="38099" cap="flat" cmpd="sng" algn="ctr">
            <a:solidFill>
              <a:srgbClr val="C00000"/>
            </a:solidFill>
            <a:prstDash val="solid"/>
            <a:tailEnd type="arrow" len="med"/>
          </a:ln>
        </p:spPr>
        <p:style>
          <a:lnRef idx="1">
            <a:schemeClr val="accent1">
              <a:shade val="50000"/>
            </a:schemeClr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Прямая соединительная линия 122">
            <a:extLst>
              <a:ext uri="{FF2B5EF4-FFF2-40B4-BE49-F238E27FC236}">
                <a16:creationId xmlns:a16="http://schemas.microsoft.com/office/drawing/2014/main" id="{D15077A4-D510-4C4B-8021-EE0C27F630A2}"/>
              </a:ext>
            </a:extLst>
          </p:cNvPr>
          <p:cNvCxnSpPr>
            <a:cxnSpLocks/>
          </p:cNvCxnSpPr>
          <p:nvPr/>
        </p:nvCxnSpPr>
        <p:spPr bwMode="auto">
          <a:xfrm flipV="1">
            <a:off x="5589641" y="3371198"/>
            <a:ext cx="0" cy="285162"/>
          </a:xfrm>
          <a:prstGeom prst="line">
            <a:avLst/>
          </a:prstGeom>
          <a:ln w="38099" cap="flat" cmpd="sng" algn="ctr">
            <a:solidFill>
              <a:srgbClr val="C00000"/>
            </a:solidFill>
            <a:prstDash val="solid"/>
            <a:tailEnd type="arrow" len="med"/>
          </a:ln>
        </p:spPr>
        <p:style>
          <a:lnRef idx="1">
            <a:schemeClr val="accent1">
              <a:shade val="50000"/>
            </a:schemeClr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Прямая соединительная линия 123">
            <a:extLst>
              <a:ext uri="{FF2B5EF4-FFF2-40B4-BE49-F238E27FC236}">
                <a16:creationId xmlns:a16="http://schemas.microsoft.com/office/drawing/2014/main" id="{6969950E-3F2A-43E3-B82D-952EB006C6CC}"/>
              </a:ext>
            </a:extLst>
          </p:cNvPr>
          <p:cNvCxnSpPr>
            <a:cxnSpLocks/>
          </p:cNvCxnSpPr>
          <p:nvPr/>
        </p:nvCxnSpPr>
        <p:spPr bwMode="auto">
          <a:xfrm flipV="1">
            <a:off x="5589641" y="4152947"/>
            <a:ext cx="0" cy="285162"/>
          </a:xfrm>
          <a:prstGeom prst="line">
            <a:avLst/>
          </a:prstGeom>
          <a:ln w="38099" cap="flat" cmpd="sng" algn="ctr">
            <a:solidFill>
              <a:srgbClr val="C00000"/>
            </a:solidFill>
            <a:prstDash val="solid"/>
            <a:tailEnd type="arrow" len="med"/>
          </a:ln>
        </p:spPr>
        <p:style>
          <a:lnRef idx="1">
            <a:schemeClr val="accent1">
              <a:shade val="50000"/>
            </a:schemeClr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Прямая соединительная линия 124">
            <a:extLst>
              <a:ext uri="{FF2B5EF4-FFF2-40B4-BE49-F238E27FC236}">
                <a16:creationId xmlns:a16="http://schemas.microsoft.com/office/drawing/2014/main" id="{8D9414B5-1973-451E-8AB9-7B21C3862BA5}"/>
              </a:ext>
            </a:extLst>
          </p:cNvPr>
          <p:cNvCxnSpPr>
            <a:cxnSpLocks/>
          </p:cNvCxnSpPr>
          <p:nvPr/>
        </p:nvCxnSpPr>
        <p:spPr bwMode="auto">
          <a:xfrm flipV="1">
            <a:off x="2350432" y="1652066"/>
            <a:ext cx="0" cy="285162"/>
          </a:xfrm>
          <a:prstGeom prst="line">
            <a:avLst/>
          </a:prstGeom>
          <a:ln w="38099" cap="flat" cmpd="sng" algn="ctr">
            <a:solidFill>
              <a:srgbClr val="C00000"/>
            </a:solidFill>
            <a:prstDash val="solid"/>
            <a:tailEnd type="arrow" len="med"/>
          </a:ln>
        </p:spPr>
        <p:style>
          <a:lnRef idx="1">
            <a:schemeClr val="accent1">
              <a:shade val="50000"/>
            </a:schemeClr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Прямая соединительная линия 125">
            <a:extLst>
              <a:ext uri="{FF2B5EF4-FFF2-40B4-BE49-F238E27FC236}">
                <a16:creationId xmlns:a16="http://schemas.microsoft.com/office/drawing/2014/main" id="{488438A8-C171-4E7F-A69E-A1FB0C4C02C3}"/>
              </a:ext>
            </a:extLst>
          </p:cNvPr>
          <p:cNvCxnSpPr>
            <a:cxnSpLocks/>
          </p:cNvCxnSpPr>
          <p:nvPr/>
        </p:nvCxnSpPr>
        <p:spPr bwMode="auto">
          <a:xfrm flipV="1">
            <a:off x="2350432" y="2700050"/>
            <a:ext cx="0" cy="285162"/>
          </a:xfrm>
          <a:prstGeom prst="line">
            <a:avLst/>
          </a:prstGeom>
          <a:ln w="38099" cap="flat" cmpd="sng" algn="ctr">
            <a:solidFill>
              <a:srgbClr val="C00000"/>
            </a:solidFill>
            <a:prstDash val="solid"/>
            <a:tailEnd type="arrow" len="med"/>
          </a:ln>
        </p:spPr>
        <p:style>
          <a:lnRef idx="1">
            <a:schemeClr val="accent1">
              <a:shade val="50000"/>
            </a:schemeClr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Прямая соединительная линия 126">
            <a:extLst>
              <a:ext uri="{FF2B5EF4-FFF2-40B4-BE49-F238E27FC236}">
                <a16:creationId xmlns:a16="http://schemas.microsoft.com/office/drawing/2014/main" id="{F8F71F86-7B76-483A-B6DF-456AACDA8738}"/>
              </a:ext>
            </a:extLst>
          </p:cNvPr>
          <p:cNvCxnSpPr>
            <a:cxnSpLocks/>
          </p:cNvCxnSpPr>
          <p:nvPr/>
        </p:nvCxnSpPr>
        <p:spPr bwMode="auto">
          <a:xfrm flipV="1">
            <a:off x="2345591" y="3377748"/>
            <a:ext cx="0" cy="285162"/>
          </a:xfrm>
          <a:prstGeom prst="line">
            <a:avLst/>
          </a:prstGeom>
          <a:ln w="38099" cap="flat" cmpd="sng" algn="ctr">
            <a:solidFill>
              <a:srgbClr val="C00000"/>
            </a:solidFill>
            <a:prstDash val="solid"/>
            <a:tailEnd type="arrow" len="med"/>
          </a:ln>
        </p:spPr>
        <p:style>
          <a:lnRef idx="1">
            <a:schemeClr val="accent1">
              <a:shade val="50000"/>
            </a:schemeClr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Прямая соединительная линия 127">
            <a:extLst>
              <a:ext uri="{FF2B5EF4-FFF2-40B4-BE49-F238E27FC236}">
                <a16:creationId xmlns:a16="http://schemas.microsoft.com/office/drawing/2014/main" id="{C49E8180-977E-4015-A58E-A21691398A66}"/>
              </a:ext>
            </a:extLst>
          </p:cNvPr>
          <p:cNvCxnSpPr>
            <a:cxnSpLocks/>
          </p:cNvCxnSpPr>
          <p:nvPr/>
        </p:nvCxnSpPr>
        <p:spPr bwMode="auto">
          <a:xfrm flipV="1">
            <a:off x="8815787" y="1551434"/>
            <a:ext cx="0" cy="285162"/>
          </a:xfrm>
          <a:prstGeom prst="line">
            <a:avLst/>
          </a:prstGeom>
          <a:ln w="38099" cap="flat" cmpd="sng" algn="ctr">
            <a:solidFill>
              <a:srgbClr val="C00000"/>
            </a:solidFill>
            <a:prstDash val="solid"/>
            <a:tailEnd type="arrow" len="med"/>
          </a:ln>
        </p:spPr>
        <p:style>
          <a:lnRef idx="1">
            <a:schemeClr val="accent1">
              <a:shade val="50000"/>
            </a:schemeClr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Прямая соединительная линия 128">
            <a:extLst>
              <a:ext uri="{FF2B5EF4-FFF2-40B4-BE49-F238E27FC236}">
                <a16:creationId xmlns:a16="http://schemas.microsoft.com/office/drawing/2014/main" id="{2AC11E3C-AE31-4F40-95D1-83D45FF2E3D9}"/>
              </a:ext>
            </a:extLst>
          </p:cNvPr>
          <p:cNvCxnSpPr>
            <a:cxnSpLocks/>
          </p:cNvCxnSpPr>
          <p:nvPr/>
        </p:nvCxnSpPr>
        <p:spPr bwMode="auto">
          <a:xfrm flipV="1">
            <a:off x="8817873" y="2462060"/>
            <a:ext cx="0" cy="285162"/>
          </a:xfrm>
          <a:prstGeom prst="line">
            <a:avLst/>
          </a:prstGeom>
          <a:ln w="38099" cap="flat" cmpd="sng" algn="ctr">
            <a:solidFill>
              <a:srgbClr val="C00000"/>
            </a:solidFill>
            <a:prstDash val="solid"/>
            <a:tailEnd type="arrow" len="med"/>
          </a:ln>
        </p:spPr>
        <p:style>
          <a:lnRef idx="1">
            <a:schemeClr val="accent1">
              <a:shade val="50000"/>
            </a:schemeClr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Прямая соединительная линия 129">
            <a:extLst>
              <a:ext uri="{FF2B5EF4-FFF2-40B4-BE49-F238E27FC236}">
                <a16:creationId xmlns:a16="http://schemas.microsoft.com/office/drawing/2014/main" id="{DA1F7494-5D3E-4E02-98DC-789A9383691E}"/>
              </a:ext>
            </a:extLst>
          </p:cNvPr>
          <p:cNvCxnSpPr>
            <a:cxnSpLocks/>
          </p:cNvCxnSpPr>
          <p:nvPr/>
        </p:nvCxnSpPr>
        <p:spPr bwMode="auto">
          <a:xfrm flipV="1">
            <a:off x="8843644" y="3353091"/>
            <a:ext cx="0" cy="285162"/>
          </a:xfrm>
          <a:prstGeom prst="line">
            <a:avLst/>
          </a:prstGeom>
          <a:ln w="38099" cap="flat" cmpd="sng" algn="ctr">
            <a:solidFill>
              <a:srgbClr val="C00000"/>
            </a:solidFill>
            <a:prstDash val="solid"/>
            <a:tailEnd type="arrow" len="med"/>
          </a:ln>
        </p:spPr>
        <p:style>
          <a:lnRef idx="1">
            <a:schemeClr val="accent1">
              <a:shade val="50000"/>
            </a:schemeClr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15"/>
          <p:cNvSpPr txBox="1">
            <a:spLocks noGrp="1"/>
          </p:cNvSpPr>
          <p:nvPr>
            <p:ph type="ctrTitle"/>
          </p:nvPr>
        </p:nvSpPr>
        <p:spPr>
          <a:xfrm>
            <a:off x="255588" y="-243617"/>
            <a:ext cx="8237247" cy="1017938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dirty="0">
                <a:latin typeface="Montserrat" panose="00000500000000000000" pitchFamily="2" charset="-52"/>
              </a:rPr>
              <a:t>Обновление МТБ: федеральный проект «</a:t>
            </a:r>
            <a:r>
              <a:rPr lang="ru-RU" sz="2000" b="1" dirty="0" err="1">
                <a:latin typeface="Montserrat" panose="00000500000000000000" pitchFamily="2" charset="-52"/>
              </a:rPr>
              <a:t>Профессионалитет</a:t>
            </a:r>
            <a:r>
              <a:rPr lang="ru-RU" sz="2000" b="1" dirty="0">
                <a:latin typeface="Montserrat" panose="00000500000000000000" pitchFamily="2" charset="-52"/>
              </a:rPr>
              <a:t>»</a:t>
            </a:r>
            <a:endParaRPr sz="2000" b="1" dirty="0">
              <a:latin typeface="Montserrat" panose="00000500000000000000" pitchFamily="2" charset="-52"/>
            </a:endParaRPr>
          </a:p>
        </p:txBody>
      </p:sp>
      <p:sp>
        <p:nvSpPr>
          <p:cNvPr id="42" name="Прямоугольный треугольник 41">
            <a:extLst>
              <a:ext uri="{FF2B5EF4-FFF2-40B4-BE49-F238E27FC236}">
                <a16:creationId xmlns:a16="http://schemas.microsoft.com/office/drawing/2014/main" id="{C5502B18-234A-428A-B4DD-68E4744D8849}"/>
              </a:ext>
            </a:extLst>
          </p:cNvPr>
          <p:cNvSpPr/>
          <p:nvPr/>
        </p:nvSpPr>
        <p:spPr>
          <a:xfrm rot="16200000">
            <a:off x="8313573" y="4313072"/>
            <a:ext cx="853440" cy="807413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77DFECBA-CF5C-43B2-B056-54ED318B55A4}"/>
              </a:ext>
            </a:extLst>
          </p:cNvPr>
          <p:cNvSpPr txBox="1"/>
          <p:nvPr/>
        </p:nvSpPr>
        <p:spPr>
          <a:xfrm>
            <a:off x="11762898" y="6302466"/>
            <a:ext cx="3593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3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E55F538B-47AA-4938-8395-935913B3C842}"/>
              </a:ext>
            </a:extLst>
          </p:cNvPr>
          <p:cNvSpPr txBox="1"/>
          <p:nvPr/>
        </p:nvSpPr>
        <p:spPr>
          <a:xfrm>
            <a:off x="8740293" y="4648552"/>
            <a:ext cx="3882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4</a:t>
            </a:r>
          </a:p>
        </p:txBody>
      </p:sp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0D1BE897-34F6-481A-877E-18070ABC5E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02070" y="4644462"/>
            <a:ext cx="1434516" cy="502569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1FA9D909-2801-40A3-B61A-BB08BFDFD81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800000">
            <a:off x="8659929" y="33283"/>
            <a:ext cx="484071" cy="1178101"/>
          </a:xfrm>
          <a:prstGeom prst="rect">
            <a:avLst/>
          </a:prstGeom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2752D67C-3C67-4698-B820-A3001EA903C9}"/>
              </a:ext>
            </a:extLst>
          </p:cNvPr>
          <p:cNvSpPr txBox="1"/>
          <p:nvPr/>
        </p:nvSpPr>
        <p:spPr>
          <a:xfrm>
            <a:off x="144780" y="769816"/>
            <a:ext cx="1520696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latin typeface="Montserrat" pitchFamily="2" charset="-52"/>
                <a:cs typeface="Times New Roman"/>
                <a:sym typeface="Times New Roman"/>
              </a:rPr>
              <a:t>2</a:t>
            </a:r>
            <a:br>
              <a:rPr lang="ru-RU" sz="2000" b="1" dirty="0">
                <a:latin typeface="Montserrat" pitchFamily="2" charset="-52"/>
                <a:cs typeface="Times New Roman"/>
                <a:sym typeface="Times New Roman"/>
              </a:rPr>
            </a:br>
            <a:r>
              <a:rPr lang="ru-RU" sz="900" dirty="0">
                <a:latin typeface="Montserrat" pitchFamily="2" charset="-52"/>
                <a:cs typeface="Times New Roman"/>
                <a:sym typeface="Times New Roman"/>
              </a:rPr>
              <a:t>образовательно-производственных центра (кластера) «</a:t>
            </a:r>
            <a:r>
              <a:rPr lang="ru-RU" sz="900" dirty="0" err="1">
                <a:latin typeface="Montserrat" pitchFamily="2" charset="-52"/>
                <a:cs typeface="Times New Roman"/>
                <a:sym typeface="Times New Roman"/>
              </a:rPr>
              <a:t>Профессионалитет</a:t>
            </a:r>
            <a:r>
              <a:rPr lang="ru-RU" sz="900" dirty="0">
                <a:latin typeface="Montserrat" pitchFamily="2" charset="-52"/>
                <a:cs typeface="Times New Roman"/>
                <a:sym typeface="Times New Roman"/>
              </a:rPr>
              <a:t>»</a:t>
            </a:r>
          </a:p>
          <a:p>
            <a:pPr algn="ctr"/>
            <a:endParaRPr lang="ru-RU" sz="900" dirty="0">
              <a:latin typeface="Montserrat" pitchFamily="2" charset="-52"/>
              <a:cs typeface="Times New Roman"/>
              <a:sym typeface="Times New Roman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21F1DC95-D553-4C51-9510-174C12459924}"/>
              </a:ext>
            </a:extLst>
          </p:cNvPr>
          <p:cNvSpPr txBox="1"/>
          <p:nvPr/>
        </p:nvSpPr>
        <p:spPr>
          <a:xfrm>
            <a:off x="2147615" y="769816"/>
            <a:ext cx="1195571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latin typeface="Montserrat" pitchFamily="2" charset="-52"/>
                <a:cs typeface="Times New Roman"/>
                <a:sym typeface="Times New Roman"/>
              </a:rPr>
              <a:t>9</a:t>
            </a:r>
            <a:br>
              <a:rPr lang="ru-RU" sz="2400" b="1" dirty="0">
                <a:latin typeface="Montserrat" pitchFamily="2" charset="-52"/>
                <a:cs typeface="Times New Roman"/>
                <a:sym typeface="Times New Roman"/>
              </a:rPr>
            </a:br>
            <a:r>
              <a:rPr lang="ru-RU" sz="900" dirty="0">
                <a:latin typeface="Montserrat" pitchFamily="2" charset="-52"/>
                <a:cs typeface="Times New Roman"/>
                <a:sym typeface="Times New Roman"/>
              </a:rPr>
              <a:t>профессий/ специальностей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104DD545-F20B-4049-BEBF-10A6A6EC1C32}"/>
              </a:ext>
            </a:extLst>
          </p:cNvPr>
          <p:cNvSpPr txBox="1"/>
          <p:nvPr/>
        </p:nvSpPr>
        <p:spPr>
          <a:xfrm>
            <a:off x="307342" y="1787754"/>
            <a:ext cx="1195571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latin typeface="Montserrat" pitchFamily="2" charset="-52"/>
                <a:cs typeface="Times New Roman"/>
                <a:sym typeface="Times New Roman"/>
              </a:rPr>
              <a:t>2685</a:t>
            </a:r>
            <a:br>
              <a:rPr lang="ru-RU" sz="2400" b="1" dirty="0">
                <a:latin typeface="Montserrat" pitchFamily="2" charset="-52"/>
                <a:cs typeface="Times New Roman"/>
                <a:sym typeface="Times New Roman"/>
              </a:rPr>
            </a:br>
            <a:r>
              <a:rPr lang="ru-RU" sz="900" dirty="0">
                <a:latin typeface="Montserrat" pitchFamily="2" charset="-52"/>
                <a:cs typeface="Times New Roman"/>
                <a:sym typeface="Times New Roman"/>
              </a:rPr>
              <a:t>студентов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F8409B2C-0686-4691-81EE-7FCD8D39882C}"/>
              </a:ext>
            </a:extLst>
          </p:cNvPr>
          <p:cNvSpPr txBox="1"/>
          <p:nvPr/>
        </p:nvSpPr>
        <p:spPr>
          <a:xfrm>
            <a:off x="2176697" y="1787754"/>
            <a:ext cx="1274565" cy="815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latin typeface="Montserrat" pitchFamily="2" charset="-52"/>
                <a:cs typeface="Times New Roman"/>
                <a:sym typeface="Times New Roman"/>
              </a:rPr>
              <a:t>16</a:t>
            </a:r>
            <a:br>
              <a:rPr lang="ru-RU" sz="2400" b="1" dirty="0">
                <a:latin typeface="Montserrat" pitchFamily="2" charset="-52"/>
                <a:cs typeface="Times New Roman"/>
                <a:sym typeface="Times New Roman"/>
              </a:rPr>
            </a:br>
            <a:r>
              <a:rPr lang="ru-RU" sz="900" dirty="0">
                <a:latin typeface="Montserrat" pitchFamily="2" charset="-52"/>
                <a:cs typeface="Times New Roman"/>
                <a:sym typeface="Times New Roman"/>
              </a:rPr>
              <a:t>образовательных организаций СПО</a:t>
            </a:r>
          </a:p>
        </p:txBody>
      </p:sp>
      <p:pic>
        <p:nvPicPr>
          <p:cNvPr id="47" name="Рисунок 46">
            <a:extLst>
              <a:ext uri="{FF2B5EF4-FFF2-40B4-BE49-F238E27FC236}">
                <a16:creationId xmlns:a16="http://schemas.microsoft.com/office/drawing/2014/main" id="{6F5ED9CD-6C76-465D-9B87-F3035044D05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95" r="48132" b="-1"/>
          <a:stretch/>
        </p:blipFill>
        <p:spPr>
          <a:xfrm>
            <a:off x="6107977" y="1146804"/>
            <a:ext cx="1718711" cy="3307191"/>
          </a:xfrm>
          <a:prstGeom prst="rect">
            <a:avLst/>
          </a:prstGeom>
        </p:spPr>
      </p:pic>
      <p:pic>
        <p:nvPicPr>
          <p:cNvPr id="49" name="Рисунок 48">
            <a:extLst>
              <a:ext uri="{FF2B5EF4-FFF2-40B4-BE49-F238E27FC236}">
                <a16:creationId xmlns:a16="http://schemas.microsoft.com/office/drawing/2014/main" id="{CC69575A-2CD1-45FA-AE8A-373253C1B00F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49907" t="1141"/>
          <a:stretch/>
        </p:blipFill>
        <p:spPr>
          <a:xfrm>
            <a:off x="4466968" y="1183689"/>
            <a:ext cx="1657097" cy="3270306"/>
          </a:xfrm>
          <a:prstGeom prst="rect">
            <a:avLst/>
          </a:prstGeom>
        </p:spPr>
      </p:pic>
      <p:sp>
        <p:nvSpPr>
          <p:cNvPr id="50" name="TextBox 49">
            <a:extLst>
              <a:ext uri="{FF2B5EF4-FFF2-40B4-BE49-F238E27FC236}">
                <a16:creationId xmlns:a16="http://schemas.microsoft.com/office/drawing/2014/main" id="{BA5FB3EF-6A3E-4577-925C-219FD508CEBF}"/>
              </a:ext>
            </a:extLst>
          </p:cNvPr>
          <p:cNvSpPr txBox="1"/>
          <p:nvPr/>
        </p:nvSpPr>
        <p:spPr>
          <a:xfrm>
            <a:off x="4200642" y="610803"/>
            <a:ext cx="2189747" cy="577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050" dirty="0">
                <a:latin typeface="Montserrat" panose="00000500000000000000" pitchFamily="2" charset="-52"/>
              </a:rPr>
              <a:t>Мастерская по компетенции </a:t>
            </a:r>
            <a:endParaRPr lang="en-US" sz="1050" dirty="0">
              <a:latin typeface="Montserrat" panose="00000500000000000000" pitchFamily="2" charset="-52"/>
            </a:endParaRPr>
          </a:p>
          <a:p>
            <a:pPr algn="ctr"/>
            <a:r>
              <a:rPr lang="ru-RU" sz="1050" dirty="0">
                <a:latin typeface="Montserrat" panose="00000500000000000000" pitchFamily="2" charset="-52"/>
              </a:rPr>
              <a:t>«Добыча нефти и газа»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F2D50772-EB55-40DC-A0A2-6E78E244C8E4}"/>
              </a:ext>
            </a:extLst>
          </p:cNvPr>
          <p:cNvSpPr txBox="1"/>
          <p:nvPr/>
        </p:nvSpPr>
        <p:spPr>
          <a:xfrm>
            <a:off x="4474697" y="4428237"/>
            <a:ext cx="1657097" cy="577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050" dirty="0">
                <a:latin typeface="Montserrat" panose="00000500000000000000" pitchFamily="2" charset="-52"/>
              </a:rPr>
              <a:t>Мастерская «Неразрушающий контроль»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B029624B-644F-4D73-B739-C9CC0EA6BDA1}"/>
              </a:ext>
            </a:extLst>
          </p:cNvPr>
          <p:cNvSpPr txBox="1"/>
          <p:nvPr/>
        </p:nvSpPr>
        <p:spPr>
          <a:xfrm>
            <a:off x="6171043" y="902244"/>
            <a:ext cx="1592578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050" dirty="0">
                <a:latin typeface="Montserrat" panose="00000500000000000000" pitchFamily="2" charset="-52"/>
              </a:rPr>
              <a:t>Учебный полигон</a:t>
            </a:r>
          </a:p>
        </p:txBody>
      </p:sp>
      <p:pic>
        <p:nvPicPr>
          <p:cNvPr id="54" name="Рисунок 53" descr="Описание: Картинки по запросу &quot;лукойл западная сибирь&quot;&quot;">
            <a:extLst>
              <a:ext uri="{FF2B5EF4-FFF2-40B4-BE49-F238E27FC236}">
                <a16:creationId xmlns:a16="http://schemas.microsoft.com/office/drawing/2014/main" id="{B826D2E0-0C40-49AD-9FF3-7632B3E4980D}"/>
              </a:ext>
            </a:extLst>
          </p:cNvPr>
          <p:cNvPicPr/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86" t="12740" r="20383" b="14650"/>
          <a:stretch/>
        </p:blipFill>
        <p:spPr bwMode="auto">
          <a:xfrm>
            <a:off x="412011" y="2571751"/>
            <a:ext cx="837669" cy="887730"/>
          </a:xfrm>
          <a:prstGeom prst="rect">
            <a:avLst/>
          </a:prstGeom>
          <a:noFill/>
        </p:spPr>
      </p:pic>
      <p:pic>
        <p:nvPicPr>
          <p:cNvPr id="55" name="Picture 2" descr="Команда ЮТЭК-РС, Лига дворового футбола Ханты-Мансийска. Официальный сайт">
            <a:extLst>
              <a:ext uri="{FF2B5EF4-FFF2-40B4-BE49-F238E27FC236}">
                <a16:creationId xmlns:a16="http://schemas.microsoft.com/office/drawing/2014/main" id="{B89D667F-5464-4639-A795-1F036B419B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8888" y="2263140"/>
            <a:ext cx="1593302" cy="1593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Рисунок 55">
            <a:extLst>
              <a:ext uri="{FF2B5EF4-FFF2-40B4-BE49-F238E27FC236}">
                <a16:creationId xmlns:a16="http://schemas.microsoft.com/office/drawing/2014/main" id="{49DA39FA-14B4-46D5-9751-D4C807E74B1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02763" y="4247579"/>
            <a:ext cx="2937191" cy="734297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C6B01BD0-73D1-472E-9646-7B5ACD946E4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" t="18081" r="-682" b="24279"/>
          <a:stretch/>
        </p:blipFill>
        <p:spPr bwMode="auto">
          <a:xfrm>
            <a:off x="344851" y="3508213"/>
            <a:ext cx="971987" cy="577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E7CBB2D6-8914-4D52-8E17-EFA7D73A18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413" y="3466301"/>
            <a:ext cx="1317858" cy="711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72312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extBox 42">
            <a:extLst>
              <a:ext uri="{FF2B5EF4-FFF2-40B4-BE49-F238E27FC236}">
                <a16:creationId xmlns:a16="http://schemas.microsoft.com/office/drawing/2014/main" id="{77DFECBA-CF5C-43B2-B056-54ED318B55A4}"/>
              </a:ext>
            </a:extLst>
          </p:cNvPr>
          <p:cNvSpPr txBox="1"/>
          <p:nvPr/>
        </p:nvSpPr>
        <p:spPr>
          <a:xfrm>
            <a:off x="11762898" y="6302466"/>
            <a:ext cx="3593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3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E55F538B-47AA-4938-8395-935913B3C842}"/>
              </a:ext>
            </a:extLst>
          </p:cNvPr>
          <p:cNvSpPr txBox="1"/>
          <p:nvPr/>
        </p:nvSpPr>
        <p:spPr>
          <a:xfrm>
            <a:off x="8740293" y="4648552"/>
            <a:ext cx="3802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9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" panose="00000500000000000000" pitchFamily="2" charset="-52"/>
              <a:ea typeface="+mn-ea"/>
              <a:cs typeface="+mn-cs"/>
            </a:endParaRPr>
          </a:p>
        </p:txBody>
      </p:sp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0D1BE897-34F6-481A-877E-18070ABC5E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4860" y="4588567"/>
            <a:ext cx="1487179" cy="521019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1FA9D909-2801-40A3-B61A-BB08BFDFD81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800000">
            <a:off x="8659929" y="33283"/>
            <a:ext cx="484071" cy="1178101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BED8885A-2482-41CC-8A54-2A354E4A4D22}"/>
              </a:ext>
            </a:extLst>
          </p:cNvPr>
          <p:cNvSpPr txBox="1"/>
          <p:nvPr/>
        </p:nvSpPr>
        <p:spPr>
          <a:xfrm>
            <a:off x="-142010" y="780498"/>
            <a:ext cx="344424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ru-RU" sz="1200" b="1" dirty="0">
                <a:latin typeface="Montserrat" panose="00000500000000000000" pitchFamily="2" charset="-52"/>
              </a:rPr>
              <a:t>2 Центра опережающей профессиональной подготовки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E1A56FC-733B-469C-853D-30E0A47665D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2182" y="1204312"/>
            <a:ext cx="3444240" cy="344424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D62CD3A-4E89-462F-BCE1-FBFE75C5F41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45562" y="1211384"/>
            <a:ext cx="3444239" cy="3444239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0E245E90-31F1-449C-AE1B-EA434525CB2E}"/>
              </a:ext>
            </a:extLst>
          </p:cNvPr>
          <p:cNvSpPr txBox="1"/>
          <p:nvPr/>
        </p:nvSpPr>
        <p:spPr>
          <a:xfrm>
            <a:off x="3845561" y="856259"/>
            <a:ext cx="344424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ru-RU" b="1" dirty="0">
                <a:latin typeface="Montserrat" panose="00000500000000000000" pitchFamily="2" charset="-52"/>
              </a:rPr>
              <a:t>152 современных мастерских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C823859-A36B-4D70-B546-5E93E657C46A}"/>
              </a:ext>
            </a:extLst>
          </p:cNvPr>
          <p:cNvSpPr txBox="1"/>
          <p:nvPr/>
        </p:nvSpPr>
        <p:spPr>
          <a:xfrm>
            <a:off x="4472807" y="4595846"/>
            <a:ext cx="2189747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latin typeface="Montserrat" pitchFamily="2" charset="-52"/>
                <a:cs typeface="Times New Roman"/>
                <a:sym typeface="Times New Roman"/>
              </a:rPr>
              <a:t>1</a:t>
            </a:r>
            <a:br>
              <a:rPr lang="ru-RU" sz="2000" b="1" dirty="0">
                <a:latin typeface="Montserrat" pitchFamily="2" charset="-52"/>
                <a:cs typeface="Times New Roman"/>
                <a:sym typeface="Times New Roman"/>
              </a:rPr>
            </a:br>
            <a:r>
              <a:rPr lang="ru-RU" sz="900" dirty="0">
                <a:latin typeface="Montserrat" pitchFamily="2" charset="-52"/>
                <a:cs typeface="Times New Roman"/>
                <a:sym typeface="Times New Roman"/>
              </a:rPr>
              <a:t>колледж креативных индустрий</a:t>
            </a:r>
          </a:p>
          <a:p>
            <a:pPr algn="ctr"/>
            <a:endParaRPr lang="ru-RU" sz="900" dirty="0">
              <a:latin typeface="Montserrat" pitchFamily="2" charset="-52"/>
              <a:cs typeface="Times New Roman"/>
              <a:sym typeface="Times New Roman"/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15FBA7E7-EBDA-44F7-B8CB-A9E862E5F698}"/>
              </a:ext>
            </a:extLst>
          </p:cNvPr>
          <p:cNvSpPr/>
          <p:nvPr/>
        </p:nvSpPr>
        <p:spPr bwMode="auto">
          <a:xfrm>
            <a:off x="7281403" y="2923773"/>
            <a:ext cx="183912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900" dirty="0">
                <a:latin typeface="Montserrat" panose="00000500000000000000" pitchFamily="2" charset="-52"/>
              </a:rPr>
              <a:t>средств федерального бюджета</a:t>
            </a:r>
            <a:endParaRPr sz="1000" dirty="0">
              <a:latin typeface="Montserrat" panose="00000500000000000000" pitchFamily="2" charset="-52"/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EC6C350D-FBB8-45B9-A4D6-17AFE2572158}"/>
              </a:ext>
            </a:extLst>
          </p:cNvPr>
          <p:cNvSpPr/>
          <p:nvPr/>
        </p:nvSpPr>
        <p:spPr bwMode="auto">
          <a:xfrm>
            <a:off x="7377497" y="1271414"/>
            <a:ext cx="16897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  <a:defRPr/>
            </a:pPr>
            <a:r>
              <a:rPr lang="ru-RU" sz="2000" b="1" dirty="0">
                <a:solidFill>
                  <a:schemeClr val="tx1"/>
                </a:solidFill>
                <a:latin typeface="Montserrat" panose="00000500000000000000" pitchFamily="2" charset="-52"/>
              </a:rPr>
              <a:t>400 </a:t>
            </a:r>
          </a:p>
          <a:p>
            <a:pPr>
              <a:defRPr/>
            </a:pPr>
            <a:r>
              <a:rPr lang="ru-RU" sz="2000" b="1" dirty="0">
                <a:solidFill>
                  <a:schemeClr val="tx1"/>
                </a:solidFill>
                <a:latin typeface="Montserrat" panose="00000500000000000000" pitchFamily="2" charset="-52"/>
              </a:rPr>
              <a:t>млн. руб. </a:t>
            </a:r>
            <a:endParaRPr lang="ru-RU" sz="2000" dirty="0">
              <a:solidFill>
                <a:schemeClr val="tx1"/>
              </a:solidFill>
              <a:latin typeface="Montserrat" panose="00000500000000000000" pitchFamily="2" charset="-52"/>
            </a:endParaRP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E6630916-2871-4623-A3B3-FC21958B04D2}"/>
              </a:ext>
            </a:extLst>
          </p:cNvPr>
          <p:cNvSpPr/>
          <p:nvPr/>
        </p:nvSpPr>
        <p:spPr bwMode="auto">
          <a:xfrm>
            <a:off x="7228111" y="1904757"/>
            <a:ext cx="183912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900" dirty="0">
                <a:latin typeface="Montserrat" panose="00000500000000000000" pitchFamily="2" charset="-52"/>
              </a:rPr>
              <a:t>средств автономного округа</a:t>
            </a:r>
            <a:endParaRPr sz="1000" dirty="0">
              <a:latin typeface="Montserrat" panose="00000500000000000000" pitchFamily="2" charset="-52"/>
            </a:endParaRP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2439AB27-C644-4340-8B96-9A23A6E0C076}"/>
              </a:ext>
            </a:extLst>
          </p:cNvPr>
          <p:cNvSpPr/>
          <p:nvPr/>
        </p:nvSpPr>
        <p:spPr bwMode="auto">
          <a:xfrm>
            <a:off x="7281403" y="3901319"/>
            <a:ext cx="183912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900" dirty="0">
                <a:latin typeface="Montserrat" panose="00000500000000000000" pitchFamily="2" charset="-52"/>
              </a:rPr>
              <a:t>средств промышленных партнёров</a:t>
            </a:r>
            <a:endParaRPr sz="1000" dirty="0">
              <a:latin typeface="Montserrat" panose="00000500000000000000" pitchFamily="2" charset="-52"/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D67CF5C2-4601-4DE8-AFD6-AECCBC75FA75}"/>
              </a:ext>
            </a:extLst>
          </p:cNvPr>
          <p:cNvSpPr/>
          <p:nvPr/>
        </p:nvSpPr>
        <p:spPr bwMode="auto">
          <a:xfrm>
            <a:off x="7393975" y="2240980"/>
            <a:ext cx="16897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  <a:defRPr/>
            </a:pPr>
            <a:r>
              <a:rPr lang="ru-RU" sz="2000" b="1" dirty="0">
                <a:solidFill>
                  <a:schemeClr val="tx1"/>
                </a:solidFill>
                <a:latin typeface="Montserrat" panose="00000500000000000000" pitchFamily="2" charset="-52"/>
              </a:rPr>
              <a:t>300 </a:t>
            </a:r>
          </a:p>
          <a:p>
            <a:pPr>
              <a:defRPr/>
            </a:pPr>
            <a:r>
              <a:rPr lang="ru-RU" sz="2000" b="1" dirty="0">
                <a:solidFill>
                  <a:schemeClr val="tx1"/>
                </a:solidFill>
                <a:latin typeface="Montserrat" panose="00000500000000000000" pitchFamily="2" charset="-52"/>
              </a:rPr>
              <a:t>млн. руб. </a:t>
            </a:r>
            <a:endParaRPr lang="ru-RU" sz="2000" dirty="0">
              <a:solidFill>
                <a:schemeClr val="tx1"/>
              </a:solidFill>
              <a:latin typeface="Montserrat" panose="00000500000000000000" pitchFamily="2" charset="-52"/>
            </a:endParaRP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096AB398-8D6B-4B26-9F41-25CBAE80BE3D}"/>
              </a:ext>
            </a:extLst>
          </p:cNvPr>
          <p:cNvSpPr/>
          <p:nvPr/>
        </p:nvSpPr>
        <p:spPr bwMode="auto">
          <a:xfrm>
            <a:off x="7393975" y="3249549"/>
            <a:ext cx="16897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  <a:defRPr/>
            </a:pPr>
            <a:r>
              <a:rPr lang="ru-RU" sz="2000" b="1" dirty="0">
                <a:solidFill>
                  <a:schemeClr val="tx1"/>
                </a:solidFill>
                <a:latin typeface="Montserrat" panose="00000500000000000000" pitchFamily="2" charset="-52"/>
              </a:rPr>
              <a:t>250 </a:t>
            </a:r>
          </a:p>
          <a:p>
            <a:pPr>
              <a:defRPr/>
            </a:pPr>
            <a:r>
              <a:rPr lang="ru-RU" sz="2000" b="1" dirty="0">
                <a:solidFill>
                  <a:schemeClr val="tx1"/>
                </a:solidFill>
                <a:latin typeface="Montserrat" panose="00000500000000000000" pitchFamily="2" charset="-52"/>
              </a:rPr>
              <a:t>млн. руб. </a:t>
            </a:r>
            <a:endParaRPr lang="ru-RU" sz="2000" dirty="0">
              <a:solidFill>
                <a:schemeClr val="tx1"/>
              </a:solidFill>
              <a:latin typeface="Montserrat" panose="00000500000000000000" pitchFamily="2" charset="-52"/>
            </a:endParaRPr>
          </a:p>
        </p:txBody>
      </p:sp>
      <p:sp>
        <p:nvSpPr>
          <p:cNvPr id="21" name="Google Shape;48;p15">
            <a:extLst>
              <a:ext uri="{FF2B5EF4-FFF2-40B4-BE49-F238E27FC236}">
                <a16:creationId xmlns:a16="http://schemas.microsoft.com/office/drawing/2014/main" id="{E1F000D9-1CE4-4EDB-8CD8-E5EB8C45E801}"/>
              </a:ext>
            </a:extLst>
          </p:cNvPr>
          <p:cNvSpPr txBox="1">
            <a:spLocks/>
          </p:cNvSpPr>
          <p:nvPr/>
        </p:nvSpPr>
        <p:spPr bwMode="auto">
          <a:xfrm>
            <a:off x="255589" y="-243617"/>
            <a:ext cx="8224848" cy="10179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</a:defRPr>
            </a:lvl1pPr>
            <a:lvl2pPr marR="0"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</a:defRPr>
            </a:lvl2pPr>
            <a:lvl3pPr marR="0"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</a:defRPr>
            </a:lvl3pPr>
            <a:lvl4pPr marR="0"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</a:defRPr>
            </a:lvl4pPr>
            <a:lvl5pPr marR="0"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</a:defRPr>
            </a:lvl5pPr>
            <a:lvl6pPr marR="0"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</a:defRPr>
            </a:lvl6pPr>
            <a:lvl7pPr marR="0"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</a:defRPr>
            </a:lvl7pPr>
            <a:lvl8pPr marR="0"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</a:defRPr>
            </a:lvl8pPr>
            <a:lvl9pPr marR="0"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</a:defRPr>
            </a:lvl9pPr>
          </a:lstStyle>
          <a:p>
            <a:pPr algn="l" rtl="0"/>
            <a:r>
              <a:rPr lang="ru-RU" sz="2000" b="1" dirty="0">
                <a:latin typeface="Montserrat" panose="00000500000000000000" pitchFamily="2" charset="-52"/>
              </a:rPr>
              <a:t>Обновление МТБ: национальный проект «Образование»</a:t>
            </a:r>
            <a:br>
              <a:rPr lang="ru-RU" sz="2000" b="1" dirty="0">
                <a:latin typeface="Montserrat" panose="00000500000000000000" pitchFamily="2" charset="-52"/>
              </a:rPr>
            </a:br>
            <a:endParaRPr lang="ru-RU" sz="2000" b="1" dirty="0">
              <a:latin typeface="Montserrat" panose="00000500000000000000" pitchFamily="2" charset="-52"/>
            </a:endParaRPr>
          </a:p>
        </p:txBody>
      </p:sp>
      <p:sp>
        <p:nvSpPr>
          <p:cNvPr id="22" name="Прямоугольный треугольник 21">
            <a:extLst>
              <a:ext uri="{FF2B5EF4-FFF2-40B4-BE49-F238E27FC236}">
                <a16:creationId xmlns:a16="http://schemas.microsoft.com/office/drawing/2014/main" id="{40FFE6B9-3E4E-48D9-91C6-2014EB4885C8}"/>
              </a:ext>
            </a:extLst>
          </p:cNvPr>
          <p:cNvSpPr/>
          <p:nvPr/>
        </p:nvSpPr>
        <p:spPr>
          <a:xfrm rot="16200000">
            <a:off x="8313573" y="4313072"/>
            <a:ext cx="853440" cy="807413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1568E15-30D0-4C87-B4F5-5F66E6DABB7D}"/>
              </a:ext>
            </a:extLst>
          </p:cNvPr>
          <p:cNvSpPr txBox="1"/>
          <p:nvPr/>
        </p:nvSpPr>
        <p:spPr>
          <a:xfrm>
            <a:off x="8740293" y="4648552"/>
            <a:ext cx="3658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1734118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8" name="Google Shape;48;p15"/>
          <p:cNvSpPr txBox="1">
            <a:spLocks noGrp="1"/>
          </p:cNvSpPr>
          <p:nvPr>
            <p:ph type="ctrTitle"/>
          </p:nvPr>
        </p:nvSpPr>
        <p:spPr bwMode="auto">
          <a:xfrm>
            <a:off x="540327" y="-394364"/>
            <a:ext cx="7157825" cy="1017938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2000" b="1" dirty="0">
                <a:latin typeface="Montserrat"/>
              </a:rPr>
              <a:t>Организация демонстрационного экзамена (ДЭ)</a:t>
            </a:r>
            <a:endParaRPr sz="2000" b="1" dirty="0">
              <a:latin typeface="Montserrat"/>
            </a:endParaRPr>
          </a:p>
        </p:txBody>
      </p:sp>
      <p:sp>
        <p:nvSpPr>
          <p:cNvPr id="42" name="Прямоугольный треугольник 41"/>
          <p:cNvSpPr/>
          <p:nvPr/>
        </p:nvSpPr>
        <p:spPr bwMode="auto">
          <a:xfrm rot="16199999">
            <a:off x="8313573" y="4313072"/>
            <a:ext cx="853440" cy="807413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3" name="TextBox 42"/>
          <p:cNvSpPr txBox="1"/>
          <p:nvPr/>
        </p:nvSpPr>
        <p:spPr bwMode="auto">
          <a:xfrm>
            <a:off x="11762898" y="6302466"/>
            <a:ext cx="3593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2400" b="0" i="0" u="none" strike="noStrike" cap="none" spc="0">
                <a:ln>
                  <a:noFill/>
                </a:ln>
                <a:solidFill>
                  <a:prstClr val="white"/>
                </a:solidFill>
                <a:latin typeface="Montserrat"/>
                <a:ea typeface="+mn-ea"/>
                <a:cs typeface="+mn-cs"/>
              </a:rPr>
              <a:t>3</a:t>
            </a:r>
            <a:endParaRPr/>
          </a:p>
        </p:txBody>
      </p:sp>
      <p:sp>
        <p:nvSpPr>
          <p:cNvPr id="44" name="TextBox 43"/>
          <p:cNvSpPr txBox="1"/>
          <p:nvPr/>
        </p:nvSpPr>
        <p:spPr bwMode="auto">
          <a:xfrm>
            <a:off x="8740293" y="4648552"/>
            <a:ext cx="3722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2400" dirty="0">
                <a:solidFill>
                  <a:prstClr val="white"/>
                </a:solidFill>
                <a:latin typeface="Montserrat"/>
                <a:ea typeface="+mn-ea"/>
                <a:cs typeface="+mn-cs"/>
              </a:rPr>
              <a:t>6</a:t>
            </a:r>
            <a:endParaRPr lang="ru-RU" sz="2400" b="0" i="0" u="none" strike="noStrike" cap="none" spc="0" dirty="0">
              <a:ln>
                <a:noFill/>
              </a:ln>
              <a:solidFill>
                <a:prstClr val="white"/>
              </a:solidFill>
              <a:latin typeface="Montserrat"/>
              <a:ea typeface="+mn-ea"/>
              <a:cs typeface="+mn-cs"/>
            </a:endParaRPr>
          </a:p>
        </p:txBody>
      </p:sp>
      <p:pic>
        <p:nvPicPr>
          <p:cNvPr id="29" name="Рисунок 28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1763001" y="4622481"/>
            <a:ext cx="1487179" cy="521019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 rot="10800000">
            <a:off x="8659929" y="33283"/>
            <a:ext cx="484071" cy="1178101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F1B5BE97-5872-461A-B871-ECFD2947754C}"/>
              </a:ext>
            </a:extLst>
          </p:cNvPr>
          <p:cNvSpPr txBox="1"/>
          <p:nvPr/>
        </p:nvSpPr>
        <p:spPr bwMode="auto">
          <a:xfrm>
            <a:off x="2796087" y="1557395"/>
            <a:ext cx="1195571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000" b="1" dirty="0">
                <a:latin typeface="Montserrat"/>
                <a:cs typeface="Times New Roman"/>
              </a:rPr>
              <a:t>147</a:t>
            </a:r>
          </a:p>
          <a:p>
            <a:pPr algn="ctr">
              <a:defRPr/>
            </a:pPr>
            <a:r>
              <a:rPr lang="ru-RU" sz="900" dirty="0">
                <a:latin typeface="Montserrat"/>
                <a:cs typeface="Times New Roman"/>
              </a:rPr>
              <a:t>главных экспертов</a:t>
            </a:r>
            <a:endParaRPr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A6161C2-4D47-4AB5-B0F0-612C4A25D45A}"/>
              </a:ext>
            </a:extLst>
          </p:cNvPr>
          <p:cNvSpPr txBox="1"/>
          <p:nvPr/>
        </p:nvSpPr>
        <p:spPr bwMode="auto">
          <a:xfrm>
            <a:off x="8784" y="1559677"/>
            <a:ext cx="1396161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000" b="1" dirty="0">
                <a:latin typeface="Montserrat"/>
                <a:cs typeface="Times New Roman"/>
              </a:rPr>
              <a:t>4</a:t>
            </a:r>
            <a:br>
              <a:rPr lang="ru-RU" sz="2400" b="1" dirty="0">
                <a:latin typeface="Montserrat"/>
                <a:cs typeface="Times New Roman"/>
              </a:rPr>
            </a:br>
            <a:r>
              <a:rPr lang="ru-RU" sz="900" dirty="0">
                <a:latin typeface="Montserrat"/>
                <a:cs typeface="Times New Roman"/>
              </a:rPr>
              <a:t>участника ДЭ</a:t>
            </a:r>
            <a:endParaRPr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155615E-AAC3-43BF-8435-BA8F668935AB}"/>
              </a:ext>
            </a:extLst>
          </p:cNvPr>
          <p:cNvSpPr txBox="1"/>
          <p:nvPr/>
        </p:nvSpPr>
        <p:spPr bwMode="auto">
          <a:xfrm>
            <a:off x="51406" y="823431"/>
            <a:ext cx="1305395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rgbClr val="7030A0"/>
                </a:solidFill>
                <a:latin typeface="Montserrat"/>
                <a:cs typeface="Times New Roman"/>
              </a:rPr>
              <a:t>2018</a:t>
            </a:r>
            <a:r>
              <a:rPr lang="ru-RU" sz="2000" b="1" dirty="0">
                <a:latin typeface="Montserrat"/>
                <a:cs typeface="Times New Roman"/>
              </a:rPr>
              <a:t> </a:t>
            </a:r>
            <a:endParaRPr dirty="0"/>
          </a:p>
          <a:p>
            <a:pPr algn="ctr">
              <a:defRPr/>
            </a:pPr>
            <a:r>
              <a:rPr lang="ru-RU" sz="900" dirty="0">
                <a:latin typeface="Montserrat"/>
                <a:cs typeface="Times New Roman"/>
              </a:rPr>
              <a:t>год</a:t>
            </a:r>
            <a:endParaRPr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6801842-4404-42D4-931E-9268B04F6055}"/>
              </a:ext>
            </a:extLst>
          </p:cNvPr>
          <p:cNvSpPr txBox="1"/>
          <p:nvPr/>
        </p:nvSpPr>
        <p:spPr bwMode="auto">
          <a:xfrm>
            <a:off x="2191882" y="825464"/>
            <a:ext cx="1305395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rgbClr val="7030A0"/>
                </a:solidFill>
                <a:latin typeface="Montserrat"/>
                <a:cs typeface="Times New Roman"/>
              </a:rPr>
              <a:t>2024 </a:t>
            </a:r>
            <a:endParaRPr dirty="0"/>
          </a:p>
          <a:p>
            <a:pPr algn="ctr">
              <a:defRPr/>
            </a:pPr>
            <a:r>
              <a:rPr lang="ru-RU" sz="900" dirty="0">
                <a:solidFill>
                  <a:srgbClr val="7030A0"/>
                </a:solidFill>
                <a:latin typeface="Montserrat"/>
                <a:cs typeface="Times New Roman"/>
              </a:rPr>
              <a:t>год</a:t>
            </a:r>
            <a:endParaRPr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FE403CE-9928-422C-8142-98263A88AAFE}"/>
              </a:ext>
            </a:extLst>
          </p:cNvPr>
          <p:cNvSpPr txBox="1"/>
          <p:nvPr/>
        </p:nvSpPr>
        <p:spPr bwMode="auto">
          <a:xfrm>
            <a:off x="1432640" y="1554552"/>
            <a:ext cx="1396161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000" b="1" dirty="0">
                <a:latin typeface="Montserrat"/>
                <a:cs typeface="Times New Roman"/>
              </a:rPr>
              <a:t>3851 </a:t>
            </a:r>
            <a:r>
              <a:rPr lang="ru-RU" sz="1600" dirty="0">
                <a:latin typeface="Montserrat"/>
                <a:cs typeface="Times New Roman"/>
              </a:rPr>
              <a:t>(45%)</a:t>
            </a:r>
            <a:br>
              <a:rPr lang="ru-RU" sz="2400" b="1" dirty="0">
                <a:latin typeface="Montserrat"/>
                <a:cs typeface="Times New Roman"/>
              </a:rPr>
            </a:br>
            <a:r>
              <a:rPr lang="ru-RU" sz="900" dirty="0">
                <a:latin typeface="Montserrat"/>
                <a:cs typeface="Times New Roman"/>
              </a:rPr>
              <a:t>участник ДЭ</a:t>
            </a:r>
            <a:endParaRPr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01350D3-E0E4-4E36-851E-A57834F3CC02}"/>
              </a:ext>
            </a:extLst>
          </p:cNvPr>
          <p:cNvSpPr txBox="1"/>
          <p:nvPr/>
        </p:nvSpPr>
        <p:spPr bwMode="auto">
          <a:xfrm>
            <a:off x="-15569" y="2191768"/>
            <a:ext cx="13961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000" b="1" dirty="0">
                <a:latin typeface="Montserrat"/>
                <a:cs typeface="Times New Roman"/>
              </a:rPr>
              <a:t>1</a:t>
            </a:r>
            <a:br>
              <a:rPr lang="ru-RU" sz="2000" b="1" dirty="0">
                <a:latin typeface="Montserrat"/>
                <a:cs typeface="Times New Roman"/>
              </a:rPr>
            </a:br>
            <a:r>
              <a:rPr lang="ru-RU" sz="800" dirty="0">
                <a:latin typeface="Montserrat"/>
                <a:cs typeface="Times New Roman"/>
              </a:rPr>
              <a:t>демонстрационный экзамен</a:t>
            </a:r>
            <a:endParaRPr sz="1200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E781D60-333E-4594-BDDD-1BB162A7F892}"/>
              </a:ext>
            </a:extLst>
          </p:cNvPr>
          <p:cNvSpPr txBox="1"/>
          <p:nvPr/>
        </p:nvSpPr>
        <p:spPr bwMode="auto">
          <a:xfrm>
            <a:off x="1375574" y="2191768"/>
            <a:ext cx="13961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000" b="1" dirty="0">
                <a:latin typeface="Montserrat"/>
                <a:cs typeface="Times New Roman"/>
              </a:rPr>
              <a:t>216</a:t>
            </a:r>
            <a:br>
              <a:rPr lang="ru-RU" sz="2000" b="1" dirty="0">
                <a:latin typeface="Montserrat"/>
                <a:cs typeface="Times New Roman"/>
              </a:rPr>
            </a:br>
            <a:r>
              <a:rPr lang="ru-RU" sz="800" dirty="0">
                <a:latin typeface="Montserrat"/>
                <a:cs typeface="Times New Roman"/>
              </a:rPr>
              <a:t>демонстрационных экзаменов</a:t>
            </a:r>
            <a:endParaRPr sz="120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BD976F8-4337-4FD8-A0FB-A8F945986EDF}"/>
              </a:ext>
            </a:extLst>
          </p:cNvPr>
          <p:cNvSpPr txBox="1"/>
          <p:nvPr/>
        </p:nvSpPr>
        <p:spPr bwMode="auto">
          <a:xfrm>
            <a:off x="-54180" y="2871627"/>
            <a:ext cx="139616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000" b="1" dirty="0">
                <a:latin typeface="Montserrat"/>
                <a:cs typeface="Times New Roman"/>
              </a:rPr>
              <a:t>1</a:t>
            </a:r>
            <a:br>
              <a:rPr lang="ru-RU" sz="2000" b="1" dirty="0">
                <a:latin typeface="Montserrat"/>
                <a:cs typeface="Times New Roman"/>
              </a:rPr>
            </a:br>
            <a:r>
              <a:rPr lang="ru-RU" sz="800" dirty="0">
                <a:latin typeface="Montserrat"/>
                <a:cs typeface="Times New Roman"/>
              </a:rPr>
              <a:t>центр проведения демонстрационного экзамена</a:t>
            </a:r>
            <a:endParaRPr sz="12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C9B643DF-AE50-44B0-A228-6BE3132D7B8B}"/>
              </a:ext>
            </a:extLst>
          </p:cNvPr>
          <p:cNvSpPr txBox="1"/>
          <p:nvPr/>
        </p:nvSpPr>
        <p:spPr bwMode="auto">
          <a:xfrm>
            <a:off x="1426791" y="2871627"/>
            <a:ext cx="139616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000" b="1" dirty="0">
                <a:latin typeface="Montserrat"/>
                <a:cs typeface="Times New Roman"/>
              </a:rPr>
              <a:t>150</a:t>
            </a:r>
            <a:br>
              <a:rPr lang="ru-RU" sz="2000" b="1" dirty="0">
                <a:latin typeface="Montserrat"/>
                <a:cs typeface="Times New Roman"/>
              </a:rPr>
            </a:br>
            <a:r>
              <a:rPr lang="ru-RU" sz="800" dirty="0">
                <a:latin typeface="Montserrat"/>
                <a:cs typeface="Times New Roman"/>
              </a:rPr>
              <a:t>центров проведения демонстрационного экзамена</a:t>
            </a:r>
            <a:endParaRPr sz="1200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0B2EA0B-8BC7-4200-887F-4AC5CEBBBBAF}"/>
              </a:ext>
            </a:extLst>
          </p:cNvPr>
          <p:cNvSpPr txBox="1"/>
          <p:nvPr/>
        </p:nvSpPr>
        <p:spPr bwMode="auto">
          <a:xfrm>
            <a:off x="-54180" y="3592188"/>
            <a:ext cx="139616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000" b="1" dirty="0">
                <a:latin typeface="Montserrat"/>
                <a:cs typeface="Times New Roman"/>
              </a:rPr>
              <a:t>1</a:t>
            </a:r>
            <a:br>
              <a:rPr lang="ru-RU" sz="2000" b="1" dirty="0">
                <a:latin typeface="Montserrat"/>
                <a:cs typeface="Times New Roman"/>
              </a:rPr>
            </a:br>
            <a:r>
              <a:rPr lang="ru-RU" sz="800" dirty="0">
                <a:latin typeface="Montserrat"/>
                <a:cs typeface="Times New Roman"/>
              </a:rPr>
              <a:t>профессиональная образовательная организация</a:t>
            </a:r>
            <a:endParaRPr sz="12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EE4A2CF-8569-4A37-837A-B3AC92D312F2}"/>
              </a:ext>
            </a:extLst>
          </p:cNvPr>
          <p:cNvSpPr txBox="1"/>
          <p:nvPr/>
        </p:nvSpPr>
        <p:spPr bwMode="auto">
          <a:xfrm>
            <a:off x="1387258" y="3592188"/>
            <a:ext cx="139616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000" b="1" dirty="0">
                <a:latin typeface="Montserrat"/>
                <a:cs typeface="Times New Roman"/>
              </a:rPr>
              <a:t>30</a:t>
            </a:r>
            <a:br>
              <a:rPr lang="ru-RU" sz="2000" b="1" dirty="0">
                <a:latin typeface="Montserrat"/>
                <a:cs typeface="Times New Roman"/>
              </a:rPr>
            </a:br>
            <a:r>
              <a:rPr lang="ru-RU" sz="800" dirty="0">
                <a:latin typeface="Montserrat"/>
                <a:cs typeface="Times New Roman"/>
              </a:rPr>
              <a:t>профессиональных образовательных организаций</a:t>
            </a:r>
            <a:endParaRPr sz="1200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647DA5E-B6D3-463A-B789-6FA545A0F50F}"/>
              </a:ext>
            </a:extLst>
          </p:cNvPr>
          <p:cNvSpPr txBox="1"/>
          <p:nvPr/>
        </p:nvSpPr>
        <p:spPr bwMode="auto">
          <a:xfrm>
            <a:off x="2770732" y="2170021"/>
            <a:ext cx="1195571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000" b="1" dirty="0">
                <a:latin typeface="Montserrat"/>
                <a:cs typeface="Times New Roman"/>
              </a:rPr>
              <a:t>736</a:t>
            </a:r>
          </a:p>
          <a:p>
            <a:pPr algn="ctr">
              <a:defRPr/>
            </a:pPr>
            <a:r>
              <a:rPr lang="ru-RU" sz="900" dirty="0">
                <a:latin typeface="Montserrat"/>
                <a:cs typeface="Times New Roman"/>
              </a:rPr>
              <a:t>оценивающих экспертов</a:t>
            </a:r>
            <a:endParaRPr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6AF05BCC-F966-4B5D-8E8A-9D064EC1FB54}"/>
              </a:ext>
            </a:extLst>
          </p:cNvPr>
          <p:cNvSpPr txBox="1"/>
          <p:nvPr/>
        </p:nvSpPr>
        <p:spPr bwMode="auto">
          <a:xfrm>
            <a:off x="2763440" y="2868855"/>
            <a:ext cx="119557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000" b="1" dirty="0">
                <a:latin typeface="Montserrat"/>
                <a:cs typeface="Times New Roman"/>
              </a:rPr>
              <a:t>536</a:t>
            </a:r>
          </a:p>
          <a:p>
            <a:pPr algn="ctr">
              <a:defRPr/>
            </a:pPr>
            <a:r>
              <a:rPr lang="ru-RU" sz="800" dirty="0">
                <a:latin typeface="Montserrat"/>
                <a:cs typeface="Times New Roman"/>
              </a:rPr>
              <a:t>экспертов - представителей работодателей </a:t>
            </a:r>
            <a:endParaRPr sz="1200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214FA82-AAFC-4420-A6D2-AF297F5097D1}"/>
              </a:ext>
            </a:extLst>
          </p:cNvPr>
          <p:cNvSpPr txBox="1"/>
          <p:nvPr/>
        </p:nvSpPr>
        <p:spPr bwMode="auto">
          <a:xfrm>
            <a:off x="2717968" y="3613856"/>
            <a:ext cx="11955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000" b="1" dirty="0">
                <a:latin typeface="Montserrat"/>
                <a:cs typeface="Times New Roman"/>
              </a:rPr>
              <a:t>225</a:t>
            </a:r>
          </a:p>
          <a:p>
            <a:pPr algn="ctr">
              <a:defRPr/>
            </a:pPr>
            <a:r>
              <a:rPr lang="ru-RU" sz="800" dirty="0">
                <a:latin typeface="Montserrat"/>
                <a:cs typeface="Times New Roman"/>
              </a:rPr>
              <a:t>технических экспертов</a:t>
            </a:r>
            <a:endParaRPr sz="1200" dirty="0"/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C2ACE363-C3D1-428E-B19D-4D7C7F423B0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1569828"/>
              </p:ext>
            </p:extLst>
          </p:nvPr>
        </p:nvGraphicFramePr>
        <p:xfrm>
          <a:off x="4067485" y="1639211"/>
          <a:ext cx="4847731" cy="2722418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2162481">
                  <a:extLst>
                    <a:ext uri="{9D8B030D-6E8A-4147-A177-3AD203B41FA5}">
                      <a16:colId xmlns:a16="http://schemas.microsoft.com/office/drawing/2014/main" val="3046863941"/>
                    </a:ext>
                  </a:extLst>
                </a:gridCol>
                <a:gridCol w="489618">
                  <a:extLst>
                    <a:ext uri="{9D8B030D-6E8A-4147-A177-3AD203B41FA5}">
                      <a16:colId xmlns:a16="http://schemas.microsoft.com/office/drawing/2014/main" val="2682284533"/>
                    </a:ext>
                  </a:extLst>
                </a:gridCol>
                <a:gridCol w="489618">
                  <a:extLst>
                    <a:ext uri="{9D8B030D-6E8A-4147-A177-3AD203B41FA5}">
                      <a16:colId xmlns:a16="http://schemas.microsoft.com/office/drawing/2014/main" val="2183810608"/>
                    </a:ext>
                  </a:extLst>
                </a:gridCol>
                <a:gridCol w="489618">
                  <a:extLst>
                    <a:ext uri="{9D8B030D-6E8A-4147-A177-3AD203B41FA5}">
                      <a16:colId xmlns:a16="http://schemas.microsoft.com/office/drawing/2014/main" val="3985715247"/>
                    </a:ext>
                  </a:extLst>
                </a:gridCol>
                <a:gridCol w="489618">
                  <a:extLst>
                    <a:ext uri="{9D8B030D-6E8A-4147-A177-3AD203B41FA5}">
                      <a16:colId xmlns:a16="http://schemas.microsoft.com/office/drawing/2014/main" val="1119521590"/>
                    </a:ext>
                  </a:extLst>
                </a:gridCol>
                <a:gridCol w="726778">
                  <a:extLst>
                    <a:ext uri="{9D8B030D-6E8A-4147-A177-3AD203B41FA5}">
                      <a16:colId xmlns:a16="http://schemas.microsoft.com/office/drawing/2014/main" val="2346482539"/>
                    </a:ext>
                  </a:extLst>
                </a:gridCol>
              </a:tblGrid>
              <a:tr h="874014"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u="none" strike="noStrike" dirty="0">
                          <a:effectLst/>
                          <a:latin typeface="Montserrat" panose="00000500000000000000" pitchFamily="2" charset="-52"/>
                        </a:rPr>
                        <a:t>Уровень ДЭ, </a:t>
                      </a:r>
                    </a:p>
                    <a:p>
                      <a:pPr algn="ctr" fontAlgn="t"/>
                      <a:r>
                        <a:rPr lang="ru-RU" sz="1100" b="1" u="none" strike="noStrike" dirty="0">
                          <a:effectLst/>
                          <a:latin typeface="Montserrat" panose="00000500000000000000" pitchFamily="2" charset="-52"/>
                        </a:rPr>
                        <a:t>вид аттестации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u="none" strike="noStrike" dirty="0">
                          <a:effectLst/>
                          <a:latin typeface="Montserrat" panose="00000500000000000000" pitchFamily="2" charset="-52"/>
                        </a:rPr>
                        <a:t> "2"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u="none" strike="noStrike">
                          <a:effectLst/>
                          <a:latin typeface="Montserrat" panose="00000500000000000000" pitchFamily="2" charset="-52"/>
                        </a:rPr>
                        <a:t> "3"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u="none" strike="noStrike" dirty="0">
                          <a:effectLst/>
                          <a:latin typeface="Montserrat" panose="00000500000000000000" pitchFamily="2" charset="-52"/>
                        </a:rPr>
                        <a:t> "4"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u="none" strike="noStrike" dirty="0">
                          <a:effectLst/>
                          <a:latin typeface="Montserrat" panose="00000500000000000000" pitchFamily="2" charset="-52"/>
                        </a:rPr>
                        <a:t> "5"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 dirty="0">
                          <a:effectLst/>
                          <a:latin typeface="Montserrat" panose="00000500000000000000" pitchFamily="2" charset="-52"/>
                        </a:rPr>
                        <a:t> Кол-во оценок (</a:t>
                      </a:r>
                      <a:r>
                        <a:rPr lang="ru-RU" sz="1000" b="1" u="none" strike="noStrike" dirty="0" err="1">
                          <a:effectLst/>
                          <a:latin typeface="Montserrat" panose="00000500000000000000" pitchFamily="2" charset="-52"/>
                        </a:rPr>
                        <a:t>уч-ов</a:t>
                      </a:r>
                      <a:r>
                        <a:rPr lang="ru-RU" sz="1000" b="1" u="none" strike="noStrike" dirty="0">
                          <a:effectLst/>
                          <a:latin typeface="Montserrat" panose="00000500000000000000" pitchFamily="2" charset="-52"/>
                        </a:rPr>
                        <a:t>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154302592"/>
                  </a:ext>
                </a:extLst>
              </a:tr>
              <a:tr h="443127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u="none" strike="noStrike" dirty="0">
                          <a:effectLst/>
                          <a:latin typeface="Montserrat" panose="00000500000000000000" pitchFamily="2" charset="-52"/>
                        </a:rPr>
                        <a:t>ФГОС СПО базовый уровень ГИА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 dirty="0">
                          <a:effectLst/>
                          <a:latin typeface="Montserrat" panose="00000500000000000000" pitchFamily="2" charset="-52"/>
                        </a:rPr>
                        <a:t>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>
                          <a:effectLst/>
                          <a:latin typeface="Montserrat" panose="00000500000000000000" pitchFamily="2" charset="-52"/>
                        </a:rPr>
                        <a:t>368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>
                          <a:effectLst/>
                          <a:latin typeface="Montserrat" panose="00000500000000000000" pitchFamily="2" charset="-52"/>
                        </a:rPr>
                        <a:t>796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>
                          <a:effectLst/>
                          <a:latin typeface="Montserrat" panose="00000500000000000000" pitchFamily="2" charset="-52"/>
                        </a:rPr>
                        <a:t>941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>
                          <a:effectLst/>
                          <a:latin typeface="Montserrat" panose="00000500000000000000" pitchFamily="2" charset="-52"/>
                        </a:rPr>
                        <a:t>2106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3125067571"/>
                  </a:ext>
                </a:extLst>
              </a:tr>
              <a:tr h="489644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u="none" strike="noStrike" dirty="0">
                          <a:effectLst/>
                          <a:latin typeface="Montserrat" panose="00000500000000000000" pitchFamily="2" charset="-52"/>
                        </a:rPr>
                        <a:t>ФГОС СПО профильный уровень ГИА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>
                          <a:effectLst/>
                          <a:latin typeface="Montserrat" panose="00000500000000000000" pitchFamily="2" charset="-52"/>
                        </a:rPr>
                        <a:t>3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 dirty="0">
                          <a:effectLst/>
                          <a:latin typeface="Montserrat" panose="00000500000000000000" pitchFamily="2" charset="-52"/>
                        </a:rPr>
                        <a:t>295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>
                          <a:effectLst/>
                          <a:latin typeface="Montserrat" panose="00000500000000000000" pitchFamily="2" charset="-52"/>
                        </a:rPr>
                        <a:t>641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>
                          <a:effectLst/>
                          <a:latin typeface="Montserrat" panose="00000500000000000000" pitchFamily="2" charset="-52"/>
                        </a:rPr>
                        <a:t>638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>
                          <a:effectLst/>
                          <a:latin typeface="Montserrat" panose="00000500000000000000" pitchFamily="2" charset="-52"/>
                        </a:rPr>
                        <a:t>1577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4231909795"/>
                  </a:ext>
                </a:extLst>
              </a:tr>
              <a:tr h="658571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u="none" strike="noStrike" dirty="0">
                          <a:effectLst/>
                          <a:latin typeface="Montserrat" panose="00000500000000000000" pitchFamily="2" charset="-52"/>
                        </a:rPr>
                        <a:t>ФГОС СПО профильный уровень ГИА (вариативная часть)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>
                          <a:effectLst/>
                          <a:latin typeface="Montserrat" panose="00000500000000000000" pitchFamily="2" charset="-52"/>
                        </a:rPr>
                        <a:t>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>
                          <a:effectLst/>
                          <a:latin typeface="Montserrat" panose="00000500000000000000" pitchFamily="2" charset="-52"/>
                        </a:rPr>
                        <a:t>2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 dirty="0">
                          <a:effectLst/>
                          <a:latin typeface="Montserrat" panose="00000500000000000000" pitchFamily="2" charset="-52"/>
                        </a:rPr>
                        <a:t>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 dirty="0">
                          <a:effectLst/>
                          <a:latin typeface="Montserrat" panose="00000500000000000000" pitchFamily="2" charset="-52"/>
                        </a:rPr>
                        <a:t>16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>
                          <a:effectLst/>
                          <a:latin typeface="Montserrat" panose="00000500000000000000" pitchFamily="2" charset="-52"/>
                        </a:rPr>
                        <a:t>23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4175532295"/>
                  </a:ext>
                </a:extLst>
              </a:tr>
              <a:tr h="257062"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u="none" strike="noStrike">
                          <a:effectLst/>
                          <a:latin typeface="Montserrat" panose="00000500000000000000" pitchFamily="2" charset="-52"/>
                        </a:rPr>
                        <a:t>ИТОГО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u="none" strike="noStrike" dirty="0">
                          <a:effectLst/>
                          <a:latin typeface="Montserrat" panose="00000500000000000000" pitchFamily="2" charset="-52"/>
                        </a:rPr>
                        <a:t>4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u="none" strike="noStrike" dirty="0">
                          <a:effectLst/>
                          <a:latin typeface="Montserrat" panose="00000500000000000000" pitchFamily="2" charset="-52"/>
                        </a:rPr>
                        <a:t>665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u="none" strike="noStrike">
                          <a:effectLst/>
                          <a:latin typeface="Montserrat" panose="00000500000000000000" pitchFamily="2" charset="-52"/>
                        </a:rPr>
                        <a:t>1442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u="none" strike="noStrike" dirty="0">
                          <a:effectLst/>
                          <a:latin typeface="Montserrat" panose="00000500000000000000" pitchFamily="2" charset="-52"/>
                        </a:rPr>
                        <a:t>1595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u="none" strike="noStrike" dirty="0">
                          <a:effectLst/>
                          <a:latin typeface="Montserrat" panose="00000500000000000000" pitchFamily="2" charset="-52"/>
                        </a:rPr>
                        <a:t>3706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2530771627"/>
                  </a:ext>
                </a:extLst>
              </a:tr>
            </a:tbl>
          </a:graphicData>
        </a:graphic>
      </p:graphicFrame>
      <p:sp>
        <p:nvSpPr>
          <p:cNvPr id="34" name="TextBox 33">
            <a:extLst>
              <a:ext uri="{FF2B5EF4-FFF2-40B4-BE49-F238E27FC236}">
                <a16:creationId xmlns:a16="http://schemas.microsoft.com/office/drawing/2014/main" id="{A3E29538-57AF-4991-B9D8-19F923B5DB26}"/>
              </a:ext>
            </a:extLst>
          </p:cNvPr>
          <p:cNvSpPr txBox="1"/>
          <p:nvPr/>
        </p:nvSpPr>
        <p:spPr bwMode="auto">
          <a:xfrm>
            <a:off x="4194959" y="887551"/>
            <a:ext cx="459278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600" b="1" spc="5" dirty="0">
                <a:latin typeface="Montserrat"/>
                <a:cs typeface="Verdana"/>
              </a:rPr>
              <a:t>Качественная успеваемость по выпускникам, сдающим ДЭ</a:t>
            </a:r>
            <a:endParaRPr sz="16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7DA25144-4083-4DCA-A21C-5953D6D35D8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9253675"/>
              </p:ext>
            </p:extLst>
          </p:nvPr>
        </p:nvGraphicFramePr>
        <p:xfrm>
          <a:off x="129452" y="1219161"/>
          <a:ext cx="4860177" cy="3326832"/>
        </p:xfrm>
        <a:graphic>
          <a:graphicData uri="http://schemas.openxmlformats.org/drawingml/2006/table">
            <a:tbl>
              <a:tblPr firstRow="1" firstCol="1" bandRow="1">
                <a:tableStyleId>{BC89EF96-8CEA-46FF-86C4-4CE0E7609802}</a:tableStyleId>
              </a:tblPr>
              <a:tblGrid>
                <a:gridCol w="2234741">
                  <a:extLst>
                    <a:ext uri="{9D8B030D-6E8A-4147-A177-3AD203B41FA5}">
                      <a16:colId xmlns:a16="http://schemas.microsoft.com/office/drawing/2014/main" val="1503254015"/>
                    </a:ext>
                  </a:extLst>
                </a:gridCol>
                <a:gridCol w="775855">
                  <a:extLst>
                    <a:ext uri="{9D8B030D-6E8A-4147-A177-3AD203B41FA5}">
                      <a16:colId xmlns:a16="http://schemas.microsoft.com/office/drawing/2014/main" val="742548091"/>
                    </a:ext>
                  </a:extLst>
                </a:gridCol>
                <a:gridCol w="1849581">
                  <a:extLst>
                    <a:ext uri="{9D8B030D-6E8A-4147-A177-3AD203B41FA5}">
                      <a16:colId xmlns:a16="http://schemas.microsoft.com/office/drawing/2014/main" val="997254065"/>
                    </a:ext>
                  </a:extLst>
                </a:gridCol>
              </a:tblGrid>
              <a:tr h="104534">
                <a:tc rowSpan="2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ru-RU" sz="1200">
                          <a:effectLst/>
                          <a:latin typeface="Montserrat" panose="00000500000000000000" pitchFamily="2" charset="-52"/>
                        </a:rPr>
                        <a:t>Субъект РФ</a:t>
                      </a:r>
                    </a:p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ru-RU" sz="1200">
                          <a:effectLst/>
                          <a:latin typeface="Montserrat" panose="00000500000000000000" pitchFamily="2" charset="-52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>
                          <a:effectLst/>
                          <a:latin typeface="Montserrat" panose="00000500000000000000" pitchFamily="2" charset="-52"/>
                        </a:rPr>
                        <a:t>2022 год 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>
                          <a:effectLst/>
                          <a:latin typeface="Montserrat" panose="00000500000000000000" pitchFamily="2" charset="-52"/>
                        </a:rPr>
                        <a:t>(по официальным данным Роструда на декабрь 2023) *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6344801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>
                          <a:effectLst/>
                          <a:latin typeface="Montserrat" panose="00000500000000000000" pitchFamily="2" charset="-52"/>
                        </a:rPr>
                        <a:t>Выпуск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>
                          <a:effectLst/>
                          <a:latin typeface="Montserrat" panose="00000500000000000000" pitchFamily="2" charset="-52"/>
                        </a:rPr>
                        <a:t>Уровень занятости (итог)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5903739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ru-RU" sz="1200">
                          <a:effectLst/>
                          <a:latin typeface="Montserrat" panose="00000500000000000000" pitchFamily="2" charset="-52"/>
                        </a:rPr>
                        <a:t>Курганская область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>
                          <a:effectLst/>
                          <a:latin typeface="Montserrat" panose="00000500000000000000" pitchFamily="2" charset="-52"/>
                        </a:rPr>
                        <a:t>3947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>
                          <a:effectLst/>
                          <a:latin typeface="Montserrat" panose="00000500000000000000" pitchFamily="2" charset="-52"/>
                        </a:rPr>
                        <a:t>85,8%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332967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ru-RU" sz="1200">
                          <a:effectLst/>
                          <a:latin typeface="Montserrat" panose="00000500000000000000" pitchFamily="2" charset="-52"/>
                        </a:rPr>
                        <a:t>Свердловская область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>
                          <a:effectLst/>
                          <a:latin typeface="Montserrat" panose="00000500000000000000" pitchFamily="2" charset="-52"/>
                        </a:rPr>
                        <a:t>24742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>
                          <a:effectLst/>
                          <a:latin typeface="Montserrat" panose="00000500000000000000" pitchFamily="2" charset="-52"/>
                        </a:rPr>
                        <a:t>89,1%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9900485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ru-RU" sz="1200">
                          <a:effectLst/>
                          <a:latin typeface="Montserrat" panose="00000500000000000000" pitchFamily="2" charset="-52"/>
                        </a:rPr>
                        <a:t>Тюменская область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>
                          <a:effectLst/>
                          <a:latin typeface="Montserrat" panose="00000500000000000000" pitchFamily="2" charset="-52"/>
                        </a:rPr>
                        <a:t>8671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>
                          <a:effectLst/>
                          <a:latin typeface="Montserrat" panose="00000500000000000000" pitchFamily="2" charset="-52"/>
                        </a:rPr>
                        <a:t>87%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8174147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ru-RU" sz="1200">
                          <a:effectLst/>
                          <a:latin typeface="Montserrat" panose="00000500000000000000" pitchFamily="2" charset="-52"/>
                        </a:rPr>
                        <a:t>Челябинская область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>
                          <a:effectLst/>
                          <a:latin typeface="Montserrat" panose="00000500000000000000" pitchFamily="2" charset="-52"/>
                        </a:rPr>
                        <a:t>19347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>
                          <a:effectLst/>
                          <a:latin typeface="Montserrat" panose="00000500000000000000" pitchFamily="2" charset="-52"/>
                        </a:rPr>
                        <a:t>86,3%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4939449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ru-RU" sz="1200">
                          <a:effectLst/>
                          <a:latin typeface="Montserrat" panose="00000500000000000000" pitchFamily="2" charset="-52"/>
                        </a:rPr>
                        <a:t>ХМАО-Югра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>
                          <a:effectLst/>
                          <a:latin typeface="Montserrat" panose="00000500000000000000" pitchFamily="2" charset="-52"/>
                        </a:rPr>
                        <a:t>6770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b="1" dirty="0">
                          <a:effectLst/>
                          <a:latin typeface="Montserrat" panose="00000500000000000000" pitchFamily="2" charset="-52"/>
                        </a:rPr>
                        <a:t>89,9%</a:t>
                      </a:r>
                      <a:endParaRPr lang="ru-RU" sz="1200" b="1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97636486"/>
                  </a:ext>
                </a:extLst>
              </a:tr>
              <a:tr h="26289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ru-RU" sz="1200">
                          <a:effectLst/>
                          <a:latin typeface="Montserrat" panose="00000500000000000000" pitchFamily="2" charset="-52"/>
                        </a:rPr>
                        <a:t>ЯНАО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>
                          <a:effectLst/>
                          <a:latin typeface="Montserrat" panose="00000500000000000000" pitchFamily="2" charset="-52"/>
                        </a:rPr>
                        <a:t>2237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>
                          <a:effectLst/>
                          <a:latin typeface="Montserrat" panose="00000500000000000000" pitchFamily="2" charset="-52"/>
                        </a:rPr>
                        <a:t>87,9%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81259717"/>
                  </a:ext>
                </a:extLst>
              </a:tr>
              <a:tr h="26289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ru-RU" sz="1200" dirty="0">
                          <a:effectLst/>
                          <a:latin typeface="Montserrat" panose="00000500000000000000" pitchFamily="2" charset="-52"/>
                        </a:rPr>
                        <a:t>Итого по РФ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>
                          <a:effectLst/>
                          <a:latin typeface="Montserrat" panose="00000500000000000000" pitchFamily="2" charset="-52"/>
                        </a:rPr>
                        <a:t>749949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>
                          <a:effectLst/>
                          <a:latin typeface="Montserrat" panose="00000500000000000000" pitchFamily="2" charset="-52"/>
                        </a:rPr>
                        <a:t>84,5% 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08160913"/>
                  </a:ext>
                </a:extLst>
              </a:tr>
            </a:tbl>
          </a:graphicData>
        </a:graphic>
      </p:graphicFrame>
      <p:sp>
        <p:nvSpPr>
          <p:cNvPr id="48" name="Google Shape;48;p15"/>
          <p:cNvSpPr txBox="1">
            <a:spLocks noGrp="1"/>
          </p:cNvSpPr>
          <p:nvPr>
            <p:ph type="ctrTitle"/>
          </p:nvPr>
        </p:nvSpPr>
        <p:spPr bwMode="auto">
          <a:xfrm>
            <a:off x="222229" y="-284948"/>
            <a:ext cx="7429500" cy="1017938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2000" b="1" dirty="0">
                <a:latin typeface="Montserrat"/>
              </a:rPr>
              <a:t>Уровень занятости выпускников </a:t>
            </a:r>
            <a:endParaRPr dirty="0"/>
          </a:p>
        </p:txBody>
      </p:sp>
      <p:sp>
        <p:nvSpPr>
          <p:cNvPr id="42" name="Прямоугольный треугольник 41"/>
          <p:cNvSpPr/>
          <p:nvPr/>
        </p:nvSpPr>
        <p:spPr bwMode="auto">
          <a:xfrm rot="16199999">
            <a:off x="8313573" y="4313072"/>
            <a:ext cx="853440" cy="807413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3" name="TextBox 42"/>
          <p:cNvSpPr txBox="1"/>
          <p:nvPr/>
        </p:nvSpPr>
        <p:spPr bwMode="auto">
          <a:xfrm>
            <a:off x="11762898" y="6302466"/>
            <a:ext cx="3593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2400" b="0" i="0" u="none" strike="noStrike" cap="none" spc="0">
                <a:ln>
                  <a:noFill/>
                </a:ln>
                <a:solidFill>
                  <a:prstClr val="white"/>
                </a:solidFill>
                <a:latin typeface="Montserrat"/>
                <a:ea typeface="+mn-ea"/>
                <a:cs typeface="+mn-cs"/>
              </a:rPr>
              <a:t>3</a:t>
            </a:r>
            <a:endParaRPr/>
          </a:p>
        </p:txBody>
      </p:sp>
      <p:sp>
        <p:nvSpPr>
          <p:cNvPr id="44" name="TextBox 43"/>
          <p:cNvSpPr txBox="1"/>
          <p:nvPr/>
        </p:nvSpPr>
        <p:spPr bwMode="auto">
          <a:xfrm>
            <a:off x="8740293" y="4648552"/>
            <a:ext cx="3658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2400" dirty="0">
                <a:solidFill>
                  <a:prstClr val="white"/>
                </a:solidFill>
                <a:latin typeface="Montserrat"/>
                <a:ea typeface="+mn-ea"/>
                <a:cs typeface="+mn-cs"/>
              </a:rPr>
              <a:t>7</a:t>
            </a:r>
            <a:endParaRPr dirty="0"/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 rot="10800000">
            <a:off x="8807711" y="33282"/>
            <a:ext cx="336288" cy="818437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950A368E-6659-42F7-A621-8AA264ABF948}"/>
              </a:ext>
            </a:extLst>
          </p:cNvPr>
          <p:cNvSpPr txBox="1"/>
          <p:nvPr/>
        </p:nvSpPr>
        <p:spPr bwMode="auto">
          <a:xfrm>
            <a:off x="6791215" y="535740"/>
            <a:ext cx="1305395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rgbClr val="7030A0"/>
                </a:solidFill>
                <a:latin typeface="Montserrat"/>
                <a:cs typeface="Times New Roman"/>
              </a:rPr>
              <a:t>2022 </a:t>
            </a:r>
            <a:endParaRPr dirty="0"/>
          </a:p>
          <a:p>
            <a:pPr algn="ctr">
              <a:defRPr/>
            </a:pPr>
            <a:r>
              <a:rPr lang="ru-RU" sz="900" dirty="0">
                <a:solidFill>
                  <a:srgbClr val="7030A0"/>
                </a:solidFill>
                <a:latin typeface="Montserrat"/>
                <a:cs typeface="Times New Roman"/>
              </a:rPr>
              <a:t>год</a:t>
            </a:r>
            <a:endParaRPr dirty="0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70376C60-4718-44E0-A8A4-FCF2CF9D35B5}"/>
              </a:ext>
            </a:extLst>
          </p:cNvPr>
          <p:cNvSpPr txBox="1"/>
          <p:nvPr/>
        </p:nvSpPr>
        <p:spPr bwMode="auto">
          <a:xfrm>
            <a:off x="8135416" y="6760458"/>
            <a:ext cx="1305395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rgbClr val="7030A0"/>
                </a:solidFill>
                <a:latin typeface="Montserrat"/>
                <a:cs typeface="Times New Roman"/>
              </a:rPr>
              <a:t>2023 </a:t>
            </a:r>
            <a:endParaRPr dirty="0"/>
          </a:p>
          <a:p>
            <a:pPr algn="ctr">
              <a:defRPr/>
            </a:pPr>
            <a:r>
              <a:rPr lang="ru-RU" sz="900" dirty="0">
                <a:solidFill>
                  <a:srgbClr val="7030A0"/>
                </a:solidFill>
                <a:latin typeface="Montserrat"/>
                <a:cs typeface="Times New Roman"/>
              </a:rPr>
              <a:t>год</a:t>
            </a:r>
            <a:endParaRPr dirty="0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54580D31-B1B4-4A42-B18A-2F59F5D2604F}"/>
              </a:ext>
            </a:extLst>
          </p:cNvPr>
          <p:cNvSpPr txBox="1"/>
          <p:nvPr/>
        </p:nvSpPr>
        <p:spPr bwMode="auto">
          <a:xfrm>
            <a:off x="6174762" y="3031508"/>
            <a:ext cx="1396161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000" b="1" dirty="0">
                <a:latin typeface="Montserrat"/>
                <a:cs typeface="Times New Roman"/>
              </a:rPr>
              <a:t>7333</a:t>
            </a:r>
            <a:br>
              <a:rPr lang="ru-RU" sz="2400" b="1" dirty="0">
                <a:latin typeface="Montserrat"/>
                <a:cs typeface="Times New Roman"/>
              </a:rPr>
            </a:br>
            <a:r>
              <a:rPr lang="ru-RU" sz="900" dirty="0">
                <a:latin typeface="Montserrat"/>
                <a:cs typeface="Times New Roman"/>
              </a:rPr>
              <a:t>выпускников</a:t>
            </a:r>
            <a:endParaRPr dirty="0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D6489B6F-60CE-4985-868F-8979CAB82A11}"/>
              </a:ext>
            </a:extLst>
          </p:cNvPr>
          <p:cNvSpPr txBox="1"/>
          <p:nvPr/>
        </p:nvSpPr>
        <p:spPr bwMode="auto">
          <a:xfrm>
            <a:off x="5058136" y="1134706"/>
            <a:ext cx="139616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800" dirty="0">
                <a:latin typeface="Montserrat"/>
                <a:cs typeface="Times New Roman"/>
              </a:rPr>
              <a:t>Инженерное дело</a:t>
            </a:r>
            <a:endParaRPr lang="ru-RU" sz="100" dirty="0">
              <a:latin typeface="Montserrat"/>
              <a:cs typeface="Times New Roman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A6FCDFB4-043A-4424-9E8A-D2E69CD19A8B}"/>
              </a:ext>
            </a:extLst>
          </p:cNvPr>
          <p:cNvSpPr txBox="1"/>
          <p:nvPr/>
        </p:nvSpPr>
        <p:spPr bwMode="auto">
          <a:xfrm>
            <a:off x="7501584" y="3030573"/>
            <a:ext cx="1396161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000" b="1" dirty="0">
                <a:latin typeface="Montserrat"/>
                <a:cs typeface="Times New Roman"/>
              </a:rPr>
              <a:t>75,1%</a:t>
            </a:r>
            <a:br>
              <a:rPr lang="ru-RU" sz="2400" b="1" dirty="0">
                <a:latin typeface="Montserrat"/>
                <a:cs typeface="Times New Roman"/>
              </a:rPr>
            </a:br>
            <a:r>
              <a:rPr lang="ru-RU" sz="900" dirty="0">
                <a:latin typeface="Montserrat"/>
                <a:cs typeface="Times New Roman"/>
              </a:rPr>
              <a:t>уровень занятости</a:t>
            </a:r>
          </a:p>
          <a:p>
            <a:pPr algn="ctr">
              <a:defRPr/>
            </a:pPr>
            <a:r>
              <a:rPr lang="ru-RU" sz="900" dirty="0">
                <a:latin typeface="Montserrat"/>
                <a:cs typeface="Times New Roman"/>
              </a:rPr>
              <a:t> </a:t>
            </a:r>
            <a:endParaRPr dirty="0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4EC8C0E3-2F61-4573-ACAA-24E71274E63A}"/>
              </a:ext>
            </a:extLst>
          </p:cNvPr>
          <p:cNvSpPr txBox="1"/>
          <p:nvPr/>
        </p:nvSpPr>
        <p:spPr>
          <a:xfrm>
            <a:off x="5309015" y="111642"/>
            <a:ext cx="395967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200" b="1" i="1" dirty="0">
                <a:latin typeface="Montserrat"/>
                <a:cs typeface="Times New Roman"/>
              </a:rPr>
              <a:t>По официальным данным </a:t>
            </a:r>
          </a:p>
          <a:p>
            <a:pPr algn="ctr">
              <a:defRPr/>
            </a:pPr>
            <a:r>
              <a:rPr lang="ru-RU" sz="1200" b="1" i="1" dirty="0">
                <a:latin typeface="Montserrat"/>
                <a:cs typeface="Times New Roman"/>
              </a:rPr>
              <a:t>Роструда на декабрь 2023 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9A2D1242-F2CE-40EA-AD81-7A6FA8FED987}"/>
              </a:ext>
            </a:extLst>
          </p:cNvPr>
          <p:cNvSpPr txBox="1"/>
          <p:nvPr/>
        </p:nvSpPr>
        <p:spPr bwMode="auto">
          <a:xfrm>
            <a:off x="6119377" y="1056936"/>
            <a:ext cx="1396161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000" b="1" dirty="0">
                <a:latin typeface="Montserrat"/>
                <a:cs typeface="Times New Roman"/>
              </a:rPr>
              <a:t>3917</a:t>
            </a:r>
            <a:br>
              <a:rPr lang="ru-RU" sz="2400" b="1" dirty="0">
                <a:latin typeface="Montserrat"/>
                <a:cs typeface="Times New Roman"/>
              </a:rPr>
            </a:br>
            <a:r>
              <a:rPr lang="ru-RU" sz="900" dirty="0">
                <a:latin typeface="Montserrat"/>
                <a:cs typeface="Times New Roman"/>
              </a:rPr>
              <a:t>выпускников</a:t>
            </a:r>
            <a:endParaRPr dirty="0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449B0D6B-905A-454F-BEA4-62CD5DF2315C}"/>
              </a:ext>
            </a:extLst>
          </p:cNvPr>
          <p:cNvSpPr txBox="1"/>
          <p:nvPr/>
        </p:nvSpPr>
        <p:spPr bwMode="auto">
          <a:xfrm>
            <a:off x="7398121" y="1044128"/>
            <a:ext cx="1396161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000" b="1" dirty="0">
                <a:latin typeface="Montserrat"/>
                <a:cs typeface="Times New Roman"/>
              </a:rPr>
              <a:t>88,6%</a:t>
            </a:r>
            <a:br>
              <a:rPr lang="ru-RU" sz="2400" b="1" dirty="0">
                <a:latin typeface="Montserrat"/>
                <a:cs typeface="Times New Roman"/>
              </a:rPr>
            </a:br>
            <a:r>
              <a:rPr lang="ru-RU" sz="900" dirty="0">
                <a:latin typeface="Montserrat"/>
                <a:cs typeface="Times New Roman"/>
              </a:rPr>
              <a:t>уровень занятости</a:t>
            </a:r>
          </a:p>
          <a:p>
            <a:pPr algn="ctr">
              <a:defRPr/>
            </a:pPr>
            <a:r>
              <a:rPr lang="ru-RU" sz="900" dirty="0">
                <a:latin typeface="Montserrat"/>
                <a:cs typeface="Times New Roman"/>
              </a:rPr>
              <a:t> </a:t>
            </a:r>
            <a:endParaRPr dirty="0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4943FB6F-DDCD-498B-837A-CCE6BC7E3095}"/>
              </a:ext>
            </a:extLst>
          </p:cNvPr>
          <p:cNvSpPr txBox="1"/>
          <p:nvPr/>
        </p:nvSpPr>
        <p:spPr bwMode="auto">
          <a:xfrm>
            <a:off x="4976507" y="1647249"/>
            <a:ext cx="13961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800" dirty="0">
                <a:latin typeface="Montserrat"/>
                <a:cs typeface="Times New Roman"/>
              </a:rPr>
              <a:t>Здравоохранение и медицинские науки</a:t>
            </a:r>
            <a:endParaRPr lang="ru-RU" sz="100" dirty="0">
              <a:latin typeface="Montserrat"/>
              <a:cs typeface="Times New Roman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A01E5788-4253-4A77-9426-F2945186BDE3}"/>
              </a:ext>
            </a:extLst>
          </p:cNvPr>
          <p:cNvSpPr txBox="1"/>
          <p:nvPr/>
        </p:nvSpPr>
        <p:spPr bwMode="auto">
          <a:xfrm>
            <a:off x="6119377" y="1583840"/>
            <a:ext cx="1396161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000" b="1" dirty="0">
                <a:latin typeface="Montserrat"/>
                <a:cs typeface="Times New Roman"/>
              </a:rPr>
              <a:t>395</a:t>
            </a:r>
            <a:br>
              <a:rPr lang="ru-RU" sz="2400" b="1" dirty="0">
                <a:latin typeface="Montserrat"/>
                <a:cs typeface="Times New Roman"/>
              </a:rPr>
            </a:br>
            <a:r>
              <a:rPr lang="ru-RU" sz="900" dirty="0">
                <a:latin typeface="Montserrat"/>
                <a:cs typeface="Times New Roman"/>
              </a:rPr>
              <a:t>выпускников</a:t>
            </a:r>
            <a:endParaRPr dirty="0"/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311B90A5-6AB0-40C9-8D4A-31E20E372B41}"/>
              </a:ext>
            </a:extLst>
          </p:cNvPr>
          <p:cNvSpPr txBox="1"/>
          <p:nvPr/>
        </p:nvSpPr>
        <p:spPr bwMode="auto">
          <a:xfrm>
            <a:off x="7398121" y="1571032"/>
            <a:ext cx="1396161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000" b="1" dirty="0">
                <a:latin typeface="Montserrat"/>
                <a:cs typeface="Times New Roman"/>
              </a:rPr>
              <a:t>95,2%</a:t>
            </a:r>
            <a:br>
              <a:rPr lang="ru-RU" sz="2400" b="1" dirty="0">
                <a:latin typeface="Montserrat"/>
                <a:cs typeface="Times New Roman"/>
              </a:rPr>
            </a:br>
            <a:r>
              <a:rPr lang="ru-RU" sz="900" dirty="0">
                <a:latin typeface="Montserrat"/>
                <a:cs typeface="Times New Roman"/>
              </a:rPr>
              <a:t>уровень занятости</a:t>
            </a:r>
          </a:p>
          <a:p>
            <a:pPr algn="ctr">
              <a:defRPr/>
            </a:pPr>
            <a:r>
              <a:rPr lang="ru-RU" sz="900" dirty="0">
                <a:latin typeface="Montserrat"/>
                <a:cs typeface="Times New Roman"/>
              </a:rPr>
              <a:t> </a:t>
            </a:r>
            <a:endParaRPr dirty="0"/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27D78C52-741B-462E-9E8C-411A863017E4}"/>
              </a:ext>
            </a:extLst>
          </p:cNvPr>
          <p:cNvSpPr txBox="1"/>
          <p:nvPr/>
        </p:nvSpPr>
        <p:spPr bwMode="auto">
          <a:xfrm>
            <a:off x="5002751" y="2168445"/>
            <a:ext cx="13961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800" dirty="0">
                <a:latin typeface="Montserrat"/>
                <a:cs typeface="Times New Roman"/>
              </a:rPr>
              <a:t>Образование и педагогические науки</a:t>
            </a:r>
            <a:endParaRPr lang="ru-RU" sz="100" dirty="0">
              <a:latin typeface="Montserrat"/>
              <a:cs typeface="Times New Roman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F6AEC34D-506A-4A4D-9FFA-DF60131E6580}"/>
              </a:ext>
            </a:extLst>
          </p:cNvPr>
          <p:cNvSpPr txBox="1"/>
          <p:nvPr/>
        </p:nvSpPr>
        <p:spPr bwMode="auto">
          <a:xfrm>
            <a:off x="6145621" y="2091183"/>
            <a:ext cx="1396161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000" b="1" dirty="0">
                <a:latin typeface="Montserrat"/>
                <a:cs typeface="Times New Roman"/>
              </a:rPr>
              <a:t>436</a:t>
            </a:r>
            <a:br>
              <a:rPr lang="ru-RU" sz="2400" b="1" dirty="0">
                <a:latin typeface="Montserrat"/>
                <a:cs typeface="Times New Roman"/>
              </a:rPr>
            </a:br>
            <a:r>
              <a:rPr lang="ru-RU" sz="900" dirty="0">
                <a:latin typeface="Montserrat"/>
                <a:cs typeface="Times New Roman"/>
              </a:rPr>
              <a:t>выпускников</a:t>
            </a:r>
            <a:endParaRPr dirty="0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E696E3BB-CBEC-4CD2-9F90-C8045A1BC1DF}"/>
              </a:ext>
            </a:extLst>
          </p:cNvPr>
          <p:cNvSpPr txBox="1"/>
          <p:nvPr/>
        </p:nvSpPr>
        <p:spPr bwMode="auto">
          <a:xfrm>
            <a:off x="7424365" y="2078375"/>
            <a:ext cx="1396161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000" b="1" dirty="0">
                <a:latin typeface="Montserrat"/>
                <a:cs typeface="Times New Roman"/>
              </a:rPr>
              <a:t>94,1%</a:t>
            </a:r>
            <a:br>
              <a:rPr lang="ru-RU" sz="2400" b="1" dirty="0">
                <a:latin typeface="Montserrat"/>
                <a:cs typeface="Times New Roman"/>
              </a:rPr>
            </a:br>
            <a:r>
              <a:rPr lang="ru-RU" sz="900" dirty="0">
                <a:latin typeface="Montserrat"/>
                <a:cs typeface="Times New Roman"/>
              </a:rPr>
              <a:t>уровень занятости</a:t>
            </a:r>
          </a:p>
          <a:p>
            <a:pPr algn="ctr">
              <a:defRPr/>
            </a:pPr>
            <a:r>
              <a:rPr lang="ru-RU" sz="900" dirty="0">
                <a:latin typeface="Montserrat"/>
                <a:cs typeface="Times New Roman"/>
              </a:rPr>
              <a:t> </a:t>
            </a:r>
            <a:endParaRPr dirty="0"/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A712C5ED-5DA6-46E2-B887-03822B18BC22}"/>
              </a:ext>
            </a:extLst>
          </p:cNvPr>
          <p:cNvSpPr txBox="1"/>
          <p:nvPr/>
        </p:nvSpPr>
        <p:spPr bwMode="auto">
          <a:xfrm>
            <a:off x="6921160" y="2627376"/>
            <a:ext cx="1305395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rgbClr val="7030A0"/>
                </a:solidFill>
                <a:latin typeface="Montserrat"/>
                <a:cs typeface="Times New Roman"/>
              </a:rPr>
              <a:t>2023 </a:t>
            </a:r>
            <a:endParaRPr dirty="0"/>
          </a:p>
          <a:p>
            <a:pPr algn="ctr">
              <a:defRPr/>
            </a:pPr>
            <a:r>
              <a:rPr lang="ru-RU" sz="900" dirty="0">
                <a:solidFill>
                  <a:srgbClr val="7030A0"/>
                </a:solidFill>
                <a:latin typeface="Montserrat"/>
                <a:cs typeface="Times New Roman"/>
              </a:rPr>
              <a:t>год</a:t>
            </a:r>
            <a:endParaRPr dirty="0"/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BD78F3DA-CEA2-4913-8934-7EB03B664816}"/>
              </a:ext>
            </a:extLst>
          </p:cNvPr>
          <p:cNvSpPr txBox="1"/>
          <p:nvPr/>
        </p:nvSpPr>
        <p:spPr bwMode="auto">
          <a:xfrm>
            <a:off x="6174762" y="3524554"/>
            <a:ext cx="1396161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000" b="1" dirty="0">
                <a:latin typeface="Montserrat"/>
                <a:cs typeface="Times New Roman"/>
              </a:rPr>
              <a:t>4260</a:t>
            </a:r>
            <a:br>
              <a:rPr lang="ru-RU" sz="2400" b="1" dirty="0">
                <a:latin typeface="Montserrat"/>
                <a:cs typeface="Times New Roman"/>
              </a:rPr>
            </a:br>
            <a:r>
              <a:rPr lang="ru-RU" sz="900" dirty="0">
                <a:latin typeface="Montserrat"/>
                <a:cs typeface="Times New Roman"/>
              </a:rPr>
              <a:t>выпускников</a:t>
            </a:r>
            <a:endParaRPr dirty="0"/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E8E8DCE3-AD93-4C06-8D5A-277150D037D2}"/>
              </a:ext>
            </a:extLst>
          </p:cNvPr>
          <p:cNvSpPr txBox="1"/>
          <p:nvPr/>
        </p:nvSpPr>
        <p:spPr bwMode="auto">
          <a:xfrm>
            <a:off x="7453506" y="3511746"/>
            <a:ext cx="1396161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000" b="1" dirty="0">
                <a:latin typeface="Montserrat"/>
                <a:cs typeface="Times New Roman"/>
              </a:rPr>
              <a:t>74,6%</a:t>
            </a:r>
            <a:br>
              <a:rPr lang="ru-RU" sz="2400" b="1" dirty="0">
                <a:latin typeface="Montserrat"/>
                <a:cs typeface="Times New Roman"/>
              </a:rPr>
            </a:br>
            <a:r>
              <a:rPr lang="ru-RU" sz="900" dirty="0">
                <a:latin typeface="Montserrat"/>
                <a:cs typeface="Times New Roman"/>
              </a:rPr>
              <a:t>уровень занятости</a:t>
            </a:r>
          </a:p>
          <a:p>
            <a:pPr algn="ctr">
              <a:defRPr/>
            </a:pPr>
            <a:r>
              <a:rPr lang="ru-RU" sz="900" dirty="0">
                <a:latin typeface="Montserrat"/>
                <a:cs typeface="Times New Roman"/>
              </a:rPr>
              <a:t> </a:t>
            </a:r>
            <a:endParaRPr dirty="0"/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3FA079BF-FFBE-4CE0-A725-92B0A613228F}"/>
              </a:ext>
            </a:extLst>
          </p:cNvPr>
          <p:cNvSpPr txBox="1"/>
          <p:nvPr/>
        </p:nvSpPr>
        <p:spPr bwMode="auto">
          <a:xfrm>
            <a:off x="5031892" y="4114867"/>
            <a:ext cx="13961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800" dirty="0">
                <a:latin typeface="Montserrat"/>
                <a:cs typeface="Times New Roman"/>
              </a:rPr>
              <a:t>Здравоохранение и медицинские науки</a:t>
            </a:r>
            <a:endParaRPr lang="ru-RU" sz="100" dirty="0">
              <a:latin typeface="Montserrat"/>
              <a:cs typeface="Times New Roman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1E6BC99E-2C7E-4EFC-A12A-ABBE658FFBDD}"/>
              </a:ext>
            </a:extLst>
          </p:cNvPr>
          <p:cNvSpPr txBox="1"/>
          <p:nvPr/>
        </p:nvSpPr>
        <p:spPr bwMode="auto">
          <a:xfrm>
            <a:off x="6174762" y="4051458"/>
            <a:ext cx="1396161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000" b="1" dirty="0">
                <a:latin typeface="Montserrat"/>
                <a:cs typeface="Times New Roman"/>
              </a:rPr>
              <a:t>594</a:t>
            </a:r>
            <a:br>
              <a:rPr lang="ru-RU" sz="2400" b="1" dirty="0">
                <a:latin typeface="Montserrat"/>
                <a:cs typeface="Times New Roman"/>
              </a:rPr>
            </a:br>
            <a:r>
              <a:rPr lang="ru-RU" sz="900" dirty="0">
                <a:latin typeface="Montserrat"/>
                <a:cs typeface="Times New Roman"/>
              </a:rPr>
              <a:t>выпускников</a:t>
            </a:r>
            <a:endParaRPr dirty="0"/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87FC3DC2-AB0D-48F9-A679-7CE0134DA7BB}"/>
              </a:ext>
            </a:extLst>
          </p:cNvPr>
          <p:cNvSpPr txBox="1"/>
          <p:nvPr/>
        </p:nvSpPr>
        <p:spPr bwMode="auto">
          <a:xfrm>
            <a:off x="7453506" y="4038650"/>
            <a:ext cx="1396161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000" b="1" dirty="0">
                <a:latin typeface="Montserrat"/>
                <a:cs typeface="Times New Roman"/>
              </a:rPr>
              <a:t>84,2%</a:t>
            </a:r>
            <a:br>
              <a:rPr lang="ru-RU" sz="2400" b="1" dirty="0">
                <a:latin typeface="Montserrat"/>
                <a:cs typeface="Times New Roman"/>
              </a:rPr>
            </a:br>
            <a:r>
              <a:rPr lang="ru-RU" sz="900" dirty="0">
                <a:latin typeface="Montserrat"/>
                <a:cs typeface="Times New Roman"/>
              </a:rPr>
              <a:t>уровень занятости</a:t>
            </a:r>
          </a:p>
          <a:p>
            <a:pPr algn="ctr">
              <a:defRPr/>
            </a:pPr>
            <a:r>
              <a:rPr lang="ru-RU" sz="900" dirty="0">
                <a:latin typeface="Montserrat"/>
                <a:cs typeface="Times New Roman"/>
              </a:rPr>
              <a:t> </a:t>
            </a:r>
            <a:endParaRPr dirty="0"/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56AC3B95-2144-497C-AEDA-5ED1A28E328D}"/>
              </a:ext>
            </a:extLst>
          </p:cNvPr>
          <p:cNvSpPr txBox="1"/>
          <p:nvPr/>
        </p:nvSpPr>
        <p:spPr bwMode="auto">
          <a:xfrm>
            <a:off x="5058136" y="4636063"/>
            <a:ext cx="13961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800" dirty="0">
                <a:latin typeface="Montserrat"/>
                <a:cs typeface="Times New Roman"/>
              </a:rPr>
              <a:t>Образование и педагогические науки</a:t>
            </a:r>
            <a:endParaRPr lang="ru-RU" sz="100" dirty="0">
              <a:latin typeface="Montserrat"/>
              <a:cs typeface="Times New Roman"/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E99C4343-D398-48D5-B17D-BC1EC3CABB26}"/>
              </a:ext>
            </a:extLst>
          </p:cNvPr>
          <p:cNvSpPr txBox="1"/>
          <p:nvPr/>
        </p:nvSpPr>
        <p:spPr bwMode="auto">
          <a:xfrm>
            <a:off x="6201006" y="4558801"/>
            <a:ext cx="1396161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000" b="1" dirty="0">
                <a:latin typeface="Montserrat"/>
                <a:cs typeface="Times New Roman"/>
              </a:rPr>
              <a:t>426</a:t>
            </a:r>
            <a:br>
              <a:rPr lang="ru-RU" sz="2400" b="1" dirty="0">
                <a:latin typeface="Montserrat"/>
                <a:cs typeface="Times New Roman"/>
              </a:rPr>
            </a:br>
            <a:r>
              <a:rPr lang="ru-RU" sz="900" dirty="0">
                <a:latin typeface="Montserrat"/>
                <a:cs typeface="Times New Roman"/>
              </a:rPr>
              <a:t>выпускников</a:t>
            </a:r>
            <a:endParaRPr dirty="0"/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677273C6-6A60-4CFE-9627-AAC0F63ACCE3}"/>
              </a:ext>
            </a:extLst>
          </p:cNvPr>
          <p:cNvSpPr txBox="1"/>
          <p:nvPr/>
        </p:nvSpPr>
        <p:spPr bwMode="auto">
          <a:xfrm>
            <a:off x="7479750" y="4545993"/>
            <a:ext cx="1396161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000" b="1" dirty="0">
                <a:latin typeface="Montserrat"/>
                <a:cs typeface="Times New Roman"/>
              </a:rPr>
              <a:t>84,2%</a:t>
            </a:r>
            <a:br>
              <a:rPr lang="ru-RU" sz="2400" b="1" dirty="0">
                <a:latin typeface="Montserrat"/>
                <a:cs typeface="Times New Roman"/>
              </a:rPr>
            </a:br>
            <a:r>
              <a:rPr lang="ru-RU" sz="900" dirty="0">
                <a:latin typeface="Montserrat"/>
                <a:cs typeface="Times New Roman"/>
              </a:rPr>
              <a:t>уровень занятости</a:t>
            </a:r>
          </a:p>
          <a:p>
            <a:pPr algn="ctr">
              <a:defRPr/>
            </a:pPr>
            <a:r>
              <a:rPr lang="ru-RU" sz="900" dirty="0">
                <a:latin typeface="Montserrat"/>
                <a:cs typeface="Times New Roman"/>
              </a:rPr>
              <a:t> </a:t>
            </a:r>
            <a:endParaRPr dirty="0"/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5A4F4CC4-8877-4ACE-B0F6-B56A5C4DD195}"/>
              </a:ext>
            </a:extLst>
          </p:cNvPr>
          <p:cNvSpPr txBox="1"/>
          <p:nvPr/>
        </p:nvSpPr>
        <p:spPr bwMode="auto">
          <a:xfrm>
            <a:off x="5174796" y="3607524"/>
            <a:ext cx="139616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800" dirty="0">
                <a:latin typeface="Montserrat"/>
                <a:cs typeface="Times New Roman"/>
              </a:rPr>
              <a:t>Инженерное дело</a:t>
            </a:r>
            <a:endParaRPr lang="ru-RU" sz="100" dirty="0">
              <a:latin typeface="Montserrat"/>
              <a:cs typeface="Times New Roman"/>
            </a:endParaRPr>
          </a:p>
        </p:txBody>
      </p:sp>
      <p:pic>
        <p:nvPicPr>
          <p:cNvPr id="78" name="Рисунок 77">
            <a:extLst>
              <a:ext uri="{FF2B5EF4-FFF2-40B4-BE49-F238E27FC236}">
                <a16:creationId xmlns:a16="http://schemas.microsoft.com/office/drawing/2014/main" id="{F0801D8D-ABFD-41A2-B360-6BEA683F05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1763001" y="4622481"/>
            <a:ext cx="1487179" cy="521019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E84BD0F9-6077-4137-8099-9F557D6C99D6}"/>
              </a:ext>
            </a:extLst>
          </p:cNvPr>
          <p:cNvSpPr txBox="1"/>
          <p:nvPr/>
        </p:nvSpPr>
        <p:spPr>
          <a:xfrm>
            <a:off x="5421831" y="4290058"/>
            <a:ext cx="3821229" cy="15234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1200" b="1" dirty="0">
                <a:solidFill>
                  <a:srgbClr val="FF0000"/>
                </a:solidFill>
                <a:latin typeface="Montserrat" panose="00000500000000000000" pitchFamily="2" charset="-52"/>
              </a:rPr>
              <a:t>В 2025 году будет создан кластер «</a:t>
            </a:r>
            <a:r>
              <a:rPr lang="ru-RU" sz="1200" b="1" dirty="0" err="1">
                <a:solidFill>
                  <a:srgbClr val="FF0000"/>
                </a:solidFill>
                <a:latin typeface="Montserrat" panose="00000500000000000000" pitchFamily="2" charset="-52"/>
              </a:rPr>
              <a:t>Профессионалитет</a:t>
            </a:r>
            <a:r>
              <a:rPr lang="ru-RU" sz="1200" b="1" dirty="0">
                <a:solidFill>
                  <a:srgbClr val="FF0000"/>
                </a:solidFill>
                <a:latin typeface="Montserrat" panose="00000500000000000000" pitchFamily="2" charset="-52"/>
              </a:rPr>
              <a:t>» в отрасли педагогика.</a:t>
            </a:r>
          </a:p>
          <a:p>
            <a:pPr>
              <a:spcAft>
                <a:spcPts val="600"/>
              </a:spcAft>
            </a:pPr>
            <a:endParaRPr lang="ru-RU" b="1" dirty="0">
              <a:solidFill>
                <a:srgbClr val="FF0000"/>
              </a:solidFill>
              <a:latin typeface="Montserrat" panose="00000500000000000000" pitchFamily="2" charset="-52"/>
            </a:endParaRPr>
          </a:p>
          <a:p>
            <a:pPr>
              <a:spcAft>
                <a:spcPts val="600"/>
              </a:spcAft>
            </a:pPr>
            <a:endParaRPr lang="ru-RU" b="1" i="1" dirty="0">
              <a:solidFill>
                <a:srgbClr val="FF0000"/>
              </a:solidFill>
              <a:latin typeface="Montserrat" panose="00000500000000000000" pitchFamily="2" charset="-52"/>
              <a:cs typeface="Times New Roman" panose="02020603050405020304" pitchFamily="18" charset="0"/>
            </a:endParaRPr>
          </a:p>
          <a:p>
            <a:pPr marL="228600" indent="-228600">
              <a:spcAft>
                <a:spcPts val="600"/>
              </a:spcAft>
              <a:buFont typeface="Arial"/>
              <a:buAutoNum type="arabicParenR"/>
            </a:pPr>
            <a:endParaRPr lang="ru-RU" b="1" i="1" dirty="0">
              <a:solidFill>
                <a:srgbClr val="FF0000"/>
              </a:solidFill>
              <a:latin typeface="Montserrat" panose="00000500000000000000" pitchFamily="2" charset="-52"/>
              <a:cs typeface="Times New Roman" panose="02020603050405020304" pitchFamily="18" charset="0"/>
            </a:endParaRPr>
          </a:p>
        </p:txBody>
      </p:sp>
      <p:sp>
        <p:nvSpPr>
          <p:cNvPr id="48" name="Google Shape;48;p15"/>
          <p:cNvSpPr txBox="1">
            <a:spLocks noGrp="1"/>
          </p:cNvSpPr>
          <p:nvPr>
            <p:ph type="ctrTitle"/>
          </p:nvPr>
        </p:nvSpPr>
        <p:spPr>
          <a:xfrm>
            <a:off x="213360" y="-248122"/>
            <a:ext cx="5501640" cy="1017938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dirty="0"/>
              <a:t>Создание новой образовательной инфраструктуры (ХМТПК)</a:t>
            </a:r>
            <a:endParaRPr sz="2000" dirty="0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77DFECBA-CF5C-43B2-B056-54ED318B55A4}"/>
              </a:ext>
            </a:extLst>
          </p:cNvPr>
          <p:cNvSpPr txBox="1"/>
          <p:nvPr/>
        </p:nvSpPr>
        <p:spPr>
          <a:xfrm>
            <a:off x="11762898" y="6302466"/>
            <a:ext cx="3593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3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E55F538B-47AA-4938-8395-935913B3C842}"/>
              </a:ext>
            </a:extLst>
          </p:cNvPr>
          <p:cNvSpPr txBox="1"/>
          <p:nvPr/>
        </p:nvSpPr>
        <p:spPr>
          <a:xfrm>
            <a:off x="8740293" y="4648552"/>
            <a:ext cx="3722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7</a:t>
            </a:r>
          </a:p>
        </p:txBody>
      </p:sp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0D1BE897-34F6-481A-877E-18070ABC5E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3769" y="4541520"/>
            <a:ext cx="1718270" cy="601979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1FA9D909-2801-40A3-B61A-BB08BFDFD81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800000">
            <a:off x="8659929" y="33283"/>
            <a:ext cx="484071" cy="1178101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045F5F2-F2EB-457C-92DE-FBA1EE5AA98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3359" y="815221"/>
            <a:ext cx="4954809" cy="3627239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B4233617-5006-4246-B58F-11334EA0B0CD}"/>
              </a:ext>
            </a:extLst>
          </p:cNvPr>
          <p:cNvSpPr txBox="1"/>
          <p:nvPr/>
        </p:nvSpPr>
        <p:spPr>
          <a:xfrm>
            <a:off x="5355210" y="793065"/>
            <a:ext cx="3385083" cy="30315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200" b="1" dirty="0">
                <a:latin typeface="Montserrat" panose="00000500000000000000" pitchFamily="2" charset="-52"/>
              </a:rPr>
              <a:t>учебный корпус на 450 чел.,(в том числе, актовый зал на 350 чел.,</a:t>
            </a:r>
          </a:p>
          <a:p>
            <a:pPr marL="17145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200" b="1" dirty="0">
                <a:latin typeface="Montserrat" panose="00000500000000000000" pitchFamily="2" charset="-52"/>
              </a:rPr>
              <a:t>современный спортивный зал (600 </a:t>
            </a:r>
            <a:r>
              <a:rPr lang="ru-RU" sz="1200" b="1" dirty="0" err="1">
                <a:latin typeface="Montserrat" panose="00000500000000000000" pitchFamily="2" charset="-52"/>
              </a:rPr>
              <a:t>кв.м</a:t>
            </a:r>
            <a:r>
              <a:rPr lang="ru-RU" sz="1200" b="1" dirty="0">
                <a:latin typeface="Montserrat" panose="00000500000000000000" pitchFamily="2" charset="-52"/>
              </a:rPr>
              <a:t>.),</a:t>
            </a:r>
          </a:p>
          <a:p>
            <a:pPr marL="17145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200" b="1" dirty="0">
                <a:latin typeface="Montserrat" panose="00000500000000000000" pitchFamily="2" charset="-52"/>
              </a:rPr>
              <a:t>Актовый зал на 390 мест, </a:t>
            </a:r>
          </a:p>
          <a:p>
            <a:pPr marL="17145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200" b="1" dirty="0">
                <a:latin typeface="Montserrat" panose="00000500000000000000" pitchFamily="2" charset="-52"/>
              </a:rPr>
              <a:t>Столовая и мастерская по специальности «Поварское и кондитерское дело»,</a:t>
            </a:r>
          </a:p>
          <a:p>
            <a:pPr marL="17145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200" b="1" dirty="0">
                <a:latin typeface="Montserrat" panose="00000500000000000000" pitchFamily="2" charset="-52"/>
              </a:rPr>
              <a:t>20 аудиторий для групповых занятий.,</a:t>
            </a:r>
          </a:p>
          <a:p>
            <a:pPr marL="17145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200" b="1" dirty="0">
                <a:latin typeface="Montserrat" panose="00000500000000000000" pitchFamily="2" charset="-52"/>
              </a:rPr>
              <a:t>Трансформируемые пространства,</a:t>
            </a:r>
          </a:p>
          <a:p>
            <a:pPr>
              <a:spcAft>
                <a:spcPts val="600"/>
              </a:spcAft>
            </a:pPr>
            <a:r>
              <a:rPr lang="ru-RU" sz="1200" b="1" dirty="0">
                <a:latin typeface="Montserrat" panose="00000500000000000000" pitchFamily="2" charset="-52"/>
              </a:rPr>
              <a:t>Общая площадь объекта – 10 699,9 м²</a:t>
            </a:r>
          </a:p>
          <a:p>
            <a:pPr>
              <a:spcAft>
                <a:spcPts val="600"/>
              </a:spcAft>
            </a:pPr>
            <a:r>
              <a:rPr lang="ru-RU" sz="1200" b="1" dirty="0">
                <a:latin typeface="Montserrat" panose="00000500000000000000" pitchFamily="2" charset="-52"/>
              </a:rPr>
              <a:t> </a:t>
            </a:r>
            <a:endParaRPr lang="ru-RU" sz="1100" b="0" i="1" u="none" strike="noStrike" dirty="0">
              <a:solidFill>
                <a:srgbClr val="000000"/>
              </a:solidFill>
              <a:effectLst/>
              <a:latin typeface="Montserrat" panose="00000500000000000000" pitchFamily="2" charset="-52"/>
              <a:cs typeface="Times New Roman" panose="02020603050405020304" pitchFamily="18" charset="0"/>
            </a:endParaRPr>
          </a:p>
        </p:txBody>
      </p:sp>
      <p:sp>
        <p:nvSpPr>
          <p:cNvPr id="11" name="Прямоугольный треугольник 10">
            <a:extLst>
              <a:ext uri="{FF2B5EF4-FFF2-40B4-BE49-F238E27FC236}">
                <a16:creationId xmlns:a16="http://schemas.microsoft.com/office/drawing/2014/main" id="{43B6E662-490A-4264-896D-CB67C7212D07}"/>
              </a:ext>
            </a:extLst>
          </p:cNvPr>
          <p:cNvSpPr/>
          <p:nvPr/>
        </p:nvSpPr>
        <p:spPr bwMode="auto">
          <a:xfrm rot="16199999">
            <a:off x="8313573" y="4313072"/>
            <a:ext cx="853440" cy="807413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720D6ED-A4BA-43B9-BE92-F3FBE03D1BAB}"/>
              </a:ext>
            </a:extLst>
          </p:cNvPr>
          <p:cNvSpPr txBox="1"/>
          <p:nvPr/>
        </p:nvSpPr>
        <p:spPr bwMode="auto">
          <a:xfrm>
            <a:off x="8740293" y="4648552"/>
            <a:ext cx="3802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2400" b="0" i="0" u="none" strike="noStrike" cap="none" spc="0" dirty="0">
                <a:ln>
                  <a:noFill/>
                </a:ln>
                <a:solidFill>
                  <a:prstClr val="white"/>
                </a:solidFill>
                <a:latin typeface="Montserrat"/>
                <a:ea typeface="+mn-ea"/>
                <a:cs typeface="+mn-cs"/>
              </a:rPr>
              <a:t>8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867501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2" name="Прямоугольный треугольник 41"/>
          <p:cNvSpPr/>
          <p:nvPr/>
        </p:nvSpPr>
        <p:spPr bwMode="auto">
          <a:xfrm rot="16199999">
            <a:off x="8313573" y="4313072"/>
            <a:ext cx="853440" cy="807413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3" name="TextBox 42"/>
          <p:cNvSpPr txBox="1"/>
          <p:nvPr/>
        </p:nvSpPr>
        <p:spPr bwMode="auto">
          <a:xfrm>
            <a:off x="11762898" y="6302466"/>
            <a:ext cx="3593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2400" b="0" i="0" u="none" strike="noStrike" cap="none" spc="0">
                <a:ln>
                  <a:noFill/>
                </a:ln>
                <a:solidFill>
                  <a:prstClr val="white"/>
                </a:solidFill>
                <a:latin typeface="Montserrat"/>
                <a:ea typeface="+mn-ea"/>
                <a:cs typeface="+mn-cs"/>
              </a:rPr>
              <a:t>3</a:t>
            </a:r>
            <a:endParaRPr/>
          </a:p>
        </p:txBody>
      </p:sp>
      <p:sp>
        <p:nvSpPr>
          <p:cNvPr id="44" name="TextBox 43"/>
          <p:cNvSpPr txBox="1"/>
          <p:nvPr/>
        </p:nvSpPr>
        <p:spPr bwMode="auto">
          <a:xfrm>
            <a:off x="8740293" y="4648552"/>
            <a:ext cx="3802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2400" b="0" i="0" u="none" strike="noStrike" cap="none" spc="0" dirty="0">
                <a:ln>
                  <a:noFill/>
                </a:ln>
                <a:solidFill>
                  <a:prstClr val="white"/>
                </a:solidFill>
                <a:latin typeface="Montserrat"/>
                <a:ea typeface="+mn-ea"/>
                <a:cs typeface="+mn-cs"/>
              </a:rPr>
              <a:t>9</a:t>
            </a:r>
            <a:endParaRPr dirty="0"/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 rot="10800000">
            <a:off x="8869662" y="33282"/>
            <a:ext cx="274335" cy="667660"/>
          </a:xfrm>
          <a:prstGeom prst="rect">
            <a:avLst/>
          </a:prstGeom>
        </p:spPr>
      </p:pic>
      <p:pic>
        <p:nvPicPr>
          <p:cNvPr id="38" name="Picture 2" descr="Герб Ханты-Мансийского автономного округа — Югры — Википедия"/>
          <p:cNvPicPr>
            <a:picLocks noChangeAspect="1" noChangeArrowheads="1"/>
          </p:cNvPicPr>
          <p:nvPr/>
        </p:nvPicPr>
        <p:blipFill>
          <a:blip r:embed="rId3"/>
          <a:stretch/>
        </p:blipFill>
        <p:spPr bwMode="auto">
          <a:xfrm>
            <a:off x="7743322" y="67553"/>
            <a:ext cx="694125" cy="633389"/>
          </a:xfrm>
          <a:prstGeom prst="rect">
            <a:avLst/>
          </a:prstGeom>
          <a:noFill/>
        </p:spPr>
      </p:pic>
      <p:sp>
        <p:nvSpPr>
          <p:cNvPr id="19" name="Google Shape;48;p15"/>
          <p:cNvSpPr txBox="1"/>
          <p:nvPr/>
        </p:nvSpPr>
        <p:spPr bwMode="auto">
          <a:xfrm>
            <a:off x="286692" y="-278276"/>
            <a:ext cx="7040309" cy="10179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</a:defRPr>
            </a:lvl1pPr>
            <a:lvl2pPr marR="0"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</a:defRPr>
            </a:lvl2pPr>
            <a:lvl3pPr marR="0"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</a:defRPr>
            </a:lvl3pPr>
            <a:lvl4pPr marR="0"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</a:defRPr>
            </a:lvl4pPr>
            <a:lvl5pPr marR="0"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</a:defRPr>
            </a:lvl5pPr>
            <a:lvl6pPr marR="0"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</a:defRPr>
            </a:lvl6pPr>
            <a:lvl7pPr marR="0"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</a:defRPr>
            </a:lvl7pPr>
            <a:lvl8pPr marR="0"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</a:defRPr>
            </a:lvl8pPr>
            <a:lvl9pPr marR="0"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</a:defRPr>
            </a:lvl9pPr>
          </a:lstStyle>
          <a:p>
            <a:pPr algn="l">
              <a:defRPr/>
            </a:pPr>
            <a:r>
              <a:rPr lang="ru-RU" sz="2000" b="1" dirty="0">
                <a:latin typeface="Montserrat"/>
              </a:rPr>
              <a:t>Меры поддержки</a:t>
            </a:r>
            <a:endParaRPr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D3CD144-6672-4E85-BDDE-65FDF9B96A0C}"/>
              </a:ext>
            </a:extLst>
          </p:cNvPr>
          <p:cNvSpPr txBox="1"/>
          <p:nvPr/>
        </p:nvSpPr>
        <p:spPr bwMode="auto">
          <a:xfrm>
            <a:off x="1732330" y="786412"/>
            <a:ext cx="1305395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rgbClr val="7030A0"/>
                </a:solidFill>
                <a:latin typeface="Montserrat"/>
                <a:cs typeface="Times New Roman"/>
              </a:rPr>
              <a:t>2023</a:t>
            </a:r>
            <a:r>
              <a:rPr lang="ru-RU" sz="2000" b="1" dirty="0">
                <a:latin typeface="Montserrat"/>
                <a:cs typeface="Times New Roman"/>
              </a:rPr>
              <a:t> </a:t>
            </a:r>
            <a:endParaRPr dirty="0"/>
          </a:p>
          <a:p>
            <a:pPr algn="ctr">
              <a:defRPr/>
            </a:pPr>
            <a:r>
              <a:rPr lang="ru-RU" sz="900" dirty="0">
                <a:latin typeface="Montserrat"/>
                <a:cs typeface="Times New Roman"/>
              </a:rPr>
              <a:t>год</a:t>
            </a:r>
            <a:endParaRPr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D2A5225-039D-402B-8259-807DF3B36B59}"/>
              </a:ext>
            </a:extLst>
          </p:cNvPr>
          <p:cNvSpPr txBox="1"/>
          <p:nvPr/>
        </p:nvSpPr>
        <p:spPr bwMode="auto">
          <a:xfrm>
            <a:off x="2901632" y="786412"/>
            <a:ext cx="1305395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rgbClr val="7030A0"/>
                </a:solidFill>
                <a:latin typeface="Montserrat"/>
                <a:cs typeface="Times New Roman"/>
              </a:rPr>
              <a:t>2024 </a:t>
            </a:r>
            <a:endParaRPr dirty="0"/>
          </a:p>
          <a:p>
            <a:pPr algn="ctr">
              <a:defRPr/>
            </a:pPr>
            <a:r>
              <a:rPr lang="ru-RU" sz="900" dirty="0">
                <a:solidFill>
                  <a:srgbClr val="7030A0"/>
                </a:solidFill>
                <a:latin typeface="Montserrat"/>
                <a:cs typeface="Times New Roman"/>
              </a:rPr>
              <a:t>год</a:t>
            </a:r>
            <a:endParaRPr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E4219E1-0BAD-4D12-BD57-B9F5BD1ECCC4}"/>
              </a:ext>
            </a:extLst>
          </p:cNvPr>
          <p:cNvSpPr txBox="1"/>
          <p:nvPr/>
        </p:nvSpPr>
        <p:spPr>
          <a:xfrm>
            <a:off x="0" y="1281399"/>
            <a:ext cx="1922747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050" dirty="0">
                <a:latin typeface="Montserrat" panose="00000500000000000000" pitchFamily="2" charset="-52"/>
              </a:rPr>
              <a:t>оплата (компенсация) студентам из числа инвалидов обучения по программам СПО и ВО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3572E58-F45F-4D98-A75F-E0167A9921C5}"/>
              </a:ext>
            </a:extLst>
          </p:cNvPr>
          <p:cNvSpPr txBox="1"/>
          <p:nvPr/>
        </p:nvSpPr>
        <p:spPr bwMode="auto">
          <a:xfrm>
            <a:off x="1787241" y="1381426"/>
            <a:ext cx="1195571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000" b="1" dirty="0">
                <a:latin typeface="Montserrat"/>
                <a:cs typeface="Times New Roman"/>
              </a:rPr>
              <a:t>64 </a:t>
            </a:r>
            <a:br>
              <a:rPr lang="ru-RU" sz="2400" b="1" dirty="0">
                <a:latin typeface="Montserrat"/>
                <a:cs typeface="Times New Roman"/>
              </a:rPr>
            </a:br>
            <a:r>
              <a:rPr lang="ru-RU" sz="900" dirty="0">
                <a:latin typeface="Montserrat"/>
                <a:cs typeface="Times New Roman"/>
              </a:rPr>
              <a:t>обучающихся</a:t>
            </a:r>
            <a:endParaRPr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403D47A-2B69-4273-83A2-A9194E9BE798}"/>
              </a:ext>
            </a:extLst>
          </p:cNvPr>
          <p:cNvSpPr txBox="1"/>
          <p:nvPr/>
        </p:nvSpPr>
        <p:spPr bwMode="auto">
          <a:xfrm>
            <a:off x="2901632" y="1371771"/>
            <a:ext cx="1195571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000" b="1" dirty="0">
                <a:latin typeface="Montserrat"/>
                <a:cs typeface="Times New Roman"/>
              </a:rPr>
              <a:t>72 </a:t>
            </a:r>
            <a:br>
              <a:rPr lang="ru-RU" sz="2400" b="1" dirty="0">
                <a:latin typeface="Montserrat"/>
                <a:cs typeface="Times New Roman"/>
              </a:rPr>
            </a:br>
            <a:r>
              <a:rPr lang="ru-RU" sz="900" dirty="0">
                <a:latin typeface="Montserrat"/>
                <a:cs typeface="Times New Roman"/>
              </a:rPr>
              <a:t>обучающихся</a:t>
            </a:r>
            <a:endParaRPr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51C079D-F1E4-4E82-808F-949DD4F430B8}"/>
              </a:ext>
            </a:extLst>
          </p:cNvPr>
          <p:cNvSpPr txBox="1"/>
          <p:nvPr/>
        </p:nvSpPr>
        <p:spPr bwMode="auto">
          <a:xfrm>
            <a:off x="12158" y="2192745"/>
            <a:ext cx="1922747" cy="10618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050" dirty="0">
                <a:latin typeface="Montserrat" panose="00000500000000000000" pitchFamily="2" charset="-52"/>
              </a:rPr>
              <a:t>компенсация стоимости платного обучения по образовательным программам СПО для детей из многодетных семей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0676A98-1048-482E-9840-0661212102F5}"/>
              </a:ext>
            </a:extLst>
          </p:cNvPr>
          <p:cNvSpPr txBox="1"/>
          <p:nvPr/>
        </p:nvSpPr>
        <p:spPr bwMode="auto">
          <a:xfrm>
            <a:off x="1799399" y="2292772"/>
            <a:ext cx="1195571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000" b="1" dirty="0">
                <a:latin typeface="Montserrat"/>
                <a:cs typeface="Times New Roman"/>
              </a:rPr>
              <a:t>240 </a:t>
            </a:r>
            <a:br>
              <a:rPr lang="ru-RU" sz="2400" b="1" dirty="0">
                <a:latin typeface="Montserrat"/>
                <a:cs typeface="Times New Roman"/>
              </a:rPr>
            </a:br>
            <a:r>
              <a:rPr lang="ru-RU" sz="900" dirty="0">
                <a:latin typeface="Montserrat"/>
                <a:cs typeface="Times New Roman"/>
              </a:rPr>
              <a:t>обучающихся</a:t>
            </a:r>
            <a:endParaRPr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37827F3F-A3E5-414E-8197-9354CAF73852}"/>
              </a:ext>
            </a:extLst>
          </p:cNvPr>
          <p:cNvSpPr txBox="1"/>
          <p:nvPr/>
        </p:nvSpPr>
        <p:spPr bwMode="auto">
          <a:xfrm>
            <a:off x="2913790" y="2283117"/>
            <a:ext cx="1195571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000" b="1" dirty="0">
                <a:latin typeface="Montserrat"/>
                <a:cs typeface="Times New Roman"/>
              </a:rPr>
              <a:t>492 </a:t>
            </a:r>
            <a:br>
              <a:rPr lang="ru-RU" sz="2400" b="1" dirty="0">
                <a:latin typeface="Montserrat"/>
                <a:cs typeface="Times New Roman"/>
              </a:rPr>
            </a:br>
            <a:r>
              <a:rPr lang="ru-RU" sz="900" dirty="0">
                <a:latin typeface="Montserrat"/>
                <a:cs typeface="Times New Roman"/>
              </a:rPr>
              <a:t>обучающихся</a:t>
            </a:r>
            <a:endParaRPr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4BC4C52-DE9B-4ACA-9E1D-5C00BE1B1347}"/>
              </a:ext>
            </a:extLst>
          </p:cNvPr>
          <p:cNvSpPr txBox="1"/>
          <p:nvPr/>
        </p:nvSpPr>
        <p:spPr>
          <a:xfrm>
            <a:off x="4306369" y="2279286"/>
            <a:ext cx="4574393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100" dirty="0">
                <a:latin typeface="Montserrat" panose="00000500000000000000" pitchFamily="2" charset="-52"/>
              </a:rPr>
              <a:t>Размер компенсации составляет 50 процентов стоимости платного обучения, но не более 40 000 рублей в календарном году.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A8E542C2-0A90-4F49-ACD6-40C836F5B75E}"/>
              </a:ext>
            </a:extLst>
          </p:cNvPr>
          <p:cNvSpPr txBox="1"/>
          <p:nvPr/>
        </p:nvSpPr>
        <p:spPr bwMode="auto">
          <a:xfrm>
            <a:off x="14756" y="3378680"/>
            <a:ext cx="1922747" cy="12234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050" dirty="0">
                <a:latin typeface="Montserrat" panose="00000500000000000000" pitchFamily="2" charset="-52"/>
              </a:rPr>
              <a:t>компенсация (оплата) обучения, меры материальной поддержки студентам из числа КМНС, обучающимся в колледжах и вузах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8C05B845-F4E6-47F8-AA4B-D4993B2110EA}"/>
              </a:ext>
            </a:extLst>
          </p:cNvPr>
          <p:cNvSpPr txBox="1"/>
          <p:nvPr/>
        </p:nvSpPr>
        <p:spPr bwMode="auto">
          <a:xfrm>
            <a:off x="1801997" y="3478707"/>
            <a:ext cx="1195571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000" b="1" dirty="0">
                <a:latin typeface="Montserrat"/>
                <a:cs typeface="Times New Roman"/>
              </a:rPr>
              <a:t>356 </a:t>
            </a:r>
            <a:br>
              <a:rPr lang="ru-RU" sz="2400" b="1" dirty="0">
                <a:latin typeface="Montserrat"/>
                <a:cs typeface="Times New Roman"/>
              </a:rPr>
            </a:br>
            <a:r>
              <a:rPr lang="ru-RU" sz="900" dirty="0">
                <a:latin typeface="Montserrat"/>
                <a:cs typeface="Times New Roman"/>
              </a:rPr>
              <a:t>обучающихся</a:t>
            </a:r>
            <a:endParaRPr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07A649B3-DA1E-401C-8291-30032677CF0A}"/>
              </a:ext>
            </a:extLst>
          </p:cNvPr>
          <p:cNvSpPr txBox="1"/>
          <p:nvPr/>
        </p:nvSpPr>
        <p:spPr bwMode="auto">
          <a:xfrm>
            <a:off x="2916388" y="3469052"/>
            <a:ext cx="1195571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000" b="1" dirty="0">
                <a:latin typeface="Montserrat"/>
                <a:cs typeface="Times New Roman"/>
              </a:rPr>
              <a:t>411 </a:t>
            </a:r>
            <a:br>
              <a:rPr lang="ru-RU" sz="2400" b="1" dirty="0">
                <a:latin typeface="Montserrat"/>
                <a:cs typeface="Times New Roman"/>
              </a:rPr>
            </a:br>
            <a:r>
              <a:rPr lang="ru-RU" sz="900" dirty="0">
                <a:latin typeface="Montserrat"/>
                <a:cs typeface="Times New Roman"/>
              </a:rPr>
              <a:t>обучающихся</a:t>
            </a:r>
            <a:endParaRPr dirty="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D68CB1BF-BAD5-478F-A4FF-75A752018968}"/>
              </a:ext>
            </a:extLst>
          </p:cNvPr>
          <p:cNvSpPr txBox="1"/>
          <p:nvPr/>
        </p:nvSpPr>
        <p:spPr>
          <a:xfrm>
            <a:off x="4306370" y="3469052"/>
            <a:ext cx="4671376" cy="12772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100" dirty="0">
                <a:latin typeface="Montserrat" panose="00000500000000000000" pitchFamily="2" charset="-52"/>
              </a:rPr>
              <a:t>Общая сумма выплат составила 23,5 тыс. руб.</a:t>
            </a:r>
          </a:p>
          <a:p>
            <a:r>
              <a:rPr lang="ru-RU" sz="1100" dirty="0">
                <a:latin typeface="Montserrat" panose="00000500000000000000" pitchFamily="2" charset="-52"/>
              </a:rPr>
              <a:t>В 2024 году компенсацию оплаты обучения получили 46 студентов; оплату обучения - 6 чел. (слушатели подготовительного отделения Югорского государственного университета); меры материальной поддержки (питание, одежда, покупка учебников, оплата дороги от дома до места учебы и обратно) - 359 студентов.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CDC6D15D-DB22-4E44-BDA0-A74B58522A88}"/>
              </a:ext>
            </a:extLst>
          </p:cNvPr>
          <p:cNvSpPr txBox="1"/>
          <p:nvPr/>
        </p:nvSpPr>
        <p:spPr>
          <a:xfrm>
            <a:off x="4397977" y="844801"/>
            <a:ext cx="4574393" cy="830997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ru-RU" sz="1200" b="1" dirty="0">
                <a:latin typeface="Montserrat" panose="00000500000000000000" pitchFamily="2" charset="-52"/>
              </a:rPr>
              <a:t>Благодаря внесенным изменениям в закон           «Об образовании» в 2024 году в колледжи Югры без конкурса поступили  237 человек из числа участников СВО и их детей.</a:t>
            </a:r>
          </a:p>
        </p:txBody>
      </p:sp>
      <p:pic>
        <p:nvPicPr>
          <p:cNvPr id="46" name="Рисунок 45">
            <a:extLst>
              <a:ext uri="{FF2B5EF4-FFF2-40B4-BE49-F238E27FC236}">
                <a16:creationId xmlns:a16="http://schemas.microsoft.com/office/drawing/2014/main" id="{FCF63304-E930-486F-B14D-40957EBF53F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1763001" y="4622481"/>
            <a:ext cx="1487179" cy="521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7524339"/>
      </p:ext>
    </p:extLst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/>
        </a:gradFill>
        <a:gradFill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688</TotalTime>
  <Words>1756</Words>
  <Application>Microsoft Office PowerPoint</Application>
  <DocSecurity>0</DocSecurity>
  <PresentationFormat>Экран (16:9)</PresentationFormat>
  <Paragraphs>408</Paragraphs>
  <Slides>14</Slides>
  <Notes>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2" baseType="lpstr">
      <vt:lpstr>Verdana</vt:lpstr>
      <vt:lpstr>Wingdings</vt:lpstr>
      <vt:lpstr>Tahoma</vt:lpstr>
      <vt:lpstr>Arial</vt:lpstr>
      <vt:lpstr>Times New Roman</vt:lpstr>
      <vt:lpstr>Montserrat</vt:lpstr>
      <vt:lpstr>Calibri</vt:lpstr>
      <vt:lpstr>Simple Light</vt:lpstr>
      <vt:lpstr>О развитии профессионального образования  в ХМАО-Югре</vt:lpstr>
      <vt:lpstr>Система профессионального и высшего образования в Югре</vt:lpstr>
      <vt:lpstr>Подготовка специалистов со средним профессиональным образованием  </vt:lpstr>
      <vt:lpstr>Обновление МТБ: федеральный проект «Профессионалитет»</vt:lpstr>
      <vt:lpstr>Презентация PowerPoint</vt:lpstr>
      <vt:lpstr>Организация демонстрационного экзамена (ДЭ)</vt:lpstr>
      <vt:lpstr>Уровень занятости выпускников </vt:lpstr>
      <vt:lpstr>Создание новой образовательной инфраструктуры (ХМТПК)</vt:lpstr>
      <vt:lpstr>Презентация PowerPoint</vt:lpstr>
      <vt:lpstr>Получение первой профессии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subject/>
  <dc:creator>stran</dc:creator>
  <cp:keywords/>
  <dc:description/>
  <cp:lastModifiedBy>stranac5@gmail.com</cp:lastModifiedBy>
  <cp:revision>110</cp:revision>
  <dcterms:modified xsi:type="dcterms:W3CDTF">2025-02-13T06:06:28Z</dcterms:modified>
  <cp:category/>
  <dc:identifier/>
  <cp:contentStatus/>
  <dc:language/>
  <cp:version/>
</cp:coreProperties>
</file>